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0" r:id="rId3"/>
    <p:sldId id="308" r:id="rId4"/>
    <p:sldId id="258" r:id="rId5"/>
    <p:sldId id="307" r:id="rId6"/>
    <p:sldId id="294" r:id="rId7"/>
    <p:sldId id="295" r:id="rId8"/>
    <p:sldId id="310" r:id="rId9"/>
    <p:sldId id="285" r:id="rId10"/>
    <p:sldId id="262" r:id="rId11"/>
    <p:sldId id="263" r:id="rId12"/>
    <p:sldId id="264" r:id="rId13"/>
    <p:sldId id="265" r:id="rId14"/>
    <p:sldId id="297" r:id="rId15"/>
    <p:sldId id="299" r:id="rId16"/>
    <p:sldId id="300" r:id="rId17"/>
    <p:sldId id="301" r:id="rId18"/>
    <p:sldId id="302" r:id="rId19"/>
    <p:sldId id="266" r:id="rId20"/>
    <p:sldId id="286" r:id="rId21"/>
    <p:sldId id="289" r:id="rId22"/>
    <p:sldId id="287" r:id="rId23"/>
    <p:sldId id="271" r:id="rId24"/>
    <p:sldId id="273" r:id="rId25"/>
    <p:sldId id="272" r:id="rId26"/>
    <p:sldId id="305" r:id="rId27"/>
    <p:sldId id="306" r:id="rId28"/>
    <p:sldId id="311" r:id="rId29"/>
    <p:sldId id="312" r:id="rId30"/>
    <p:sldId id="270" r:id="rId3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72531" autoAdjust="0"/>
  </p:normalViewPr>
  <p:slideViewPr>
    <p:cSldViewPr>
      <p:cViewPr>
        <p:scale>
          <a:sx n="71" d="100"/>
          <a:sy n="71" d="100"/>
        </p:scale>
        <p:origin x="-128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BAD8B-F76B-4F2B-8C03-CC67079BE12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FBFECE-8A4A-489E-89AB-F443DD38615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10:00-10:20</a:t>
          </a:r>
        </a:p>
        <a:p>
          <a:r>
            <a:rPr lang="en-US" dirty="0" smtClean="0">
              <a:solidFill>
                <a:schemeClr val="tx1"/>
              </a:solidFill>
            </a:rPr>
            <a:t>Welcome, Goals, Agenda, Recap</a:t>
          </a:r>
        </a:p>
      </dgm:t>
    </dgm:pt>
    <dgm:pt modelId="{38A16241-DFED-4276-AC65-A76ACF7CD6E8}" type="parTrans" cxnId="{3DAB0DC7-9E75-4942-A603-BBD678AE741C}">
      <dgm:prSet/>
      <dgm:spPr/>
      <dgm:t>
        <a:bodyPr/>
        <a:lstStyle/>
        <a:p>
          <a:endParaRPr lang="en-US"/>
        </a:p>
      </dgm:t>
    </dgm:pt>
    <dgm:pt modelId="{2EFF022D-D36E-4EA7-8EFC-B1D0920D4F1B}" type="sibTrans" cxnId="{3DAB0DC7-9E75-4942-A603-BBD678AE741C}">
      <dgm:prSet/>
      <dgm:spPr/>
      <dgm:t>
        <a:bodyPr/>
        <a:lstStyle/>
        <a:p>
          <a:endParaRPr lang="en-US"/>
        </a:p>
      </dgm:t>
    </dgm:pt>
    <dgm:pt modelId="{7E50A44F-955D-4641-8F8A-67A30EC8F14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11:00-11:30 </a:t>
          </a:r>
        </a:p>
        <a:p>
          <a:r>
            <a:rPr lang="en-US" sz="2000" dirty="0" smtClean="0">
              <a:solidFill>
                <a:schemeClr val="tx1"/>
              </a:solidFill>
            </a:rPr>
            <a:t>Internship search process</a:t>
          </a:r>
        </a:p>
      </dgm:t>
    </dgm:pt>
    <dgm:pt modelId="{7D56DECF-4809-4F99-9A19-0116035B09BF}" type="parTrans" cxnId="{F142A0C6-8B8A-4E16-BAD7-88F7DA38DCB4}">
      <dgm:prSet/>
      <dgm:spPr/>
      <dgm:t>
        <a:bodyPr/>
        <a:lstStyle/>
        <a:p>
          <a:endParaRPr lang="en-US"/>
        </a:p>
      </dgm:t>
    </dgm:pt>
    <dgm:pt modelId="{6B732106-5B46-4B58-BFAB-5C59449619AE}" type="sibTrans" cxnId="{F142A0C6-8B8A-4E16-BAD7-88F7DA38DCB4}">
      <dgm:prSet/>
      <dgm:spPr/>
      <dgm:t>
        <a:bodyPr/>
        <a:lstStyle/>
        <a:p>
          <a:endParaRPr lang="en-US"/>
        </a:p>
      </dgm:t>
    </dgm:pt>
    <dgm:pt modelId="{19E40BE2-81D3-40B3-8024-CF44A2BB61E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11:50-12:10</a:t>
          </a:r>
        </a:p>
        <a:p>
          <a:r>
            <a:rPr lang="en-US" sz="1800" dirty="0" smtClean="0">
              <a:solidFill>
                <a:schemeClr val="tx1"/>
              </a:solidFill>
            </a:rPr>
            <a:t>Components of an effective resume</a:t>
          </a:r>
          <a:endParaRPr lang="en-US" sz="1800" dirty="0">
            <a:solidFill>
              <a:schemeClr val="tx1"/>
            </a:solidFill>
          </a:endParaRPr>
        </a:p>
      </dgm:t>
    </dgm:pt>
    <dgm:pt modelId="{E1EA528E-4E78-4BBC-B6A3-41E0A340CE0D}" type="parTrans" cxnId="{ADB63495-9D35-4A91-AA92-98C6F42049D5}">
      <dgm:prSet/>
      <dgm:spPr/>
      <dgm:t>
        <a:bodyPr/>
        <a:lstStyle/>
        <a:p>
          <a:endParaRPr lang="en-US"/>
        </a:p>
      </dgm:t>
    </dgm:pt>
    <dgm:pt modelId="{08F62162-FC28-464D-8E75-4E10A37E7ABD}" type="sibTrans" cxnId="{ADB63495-9D35-4A91-AA92-98C6F42049D5}">
      <dgm:prSet/>
      <dgm:spPr/>
      <dgm:t>
        <a:bodyPr/>
        <a:lstStyle/>
        <a:p>
          <a:endParaRPr lang="en-US"/>
        </a:p>
      </dgm:t>
    </dgm:pt>
    <dgm:pt modelId="{9DF586F5-E785-4B62-ADE6-25F6473D894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12:10-12:30</a:t>
          </a:r>
        </a:p>
        <a:p>
          <a:r>
            <a:rPr lang="en-US" sz="2000" dirty="0" smtClean="0">
              <a:solidFill>
                <a:schemeClr val="tx1"/>
              </a:solidFill>
            </a:rPr>
            <a:t>Proofing resumes</a:t>
          </a:r>
          <a:endParaRPr lang="en-US" sz="2000" dirty="0">
            <a:solidFill>
              <a:schemeClr val="tx1"/>
            </a:solidFill>
          </a:endParaRPr>
        </a:p>
      </dgm:t>
    </dgm:pt>
    <dgm:pt modelId="{ED571E5E-BE1D-4D5A-990C-73AC0EFB1D0D}" type="parTrans" cxnId="{5334F3F7-6879-4FD6-8D58-00E2BFB57B16}">
      <dgm:prSet/>
      <dgm:spPr/>
      <dgm:t>
        <a:bodyPr/>
        <a:lstStyle/>
        <a:p>
          <a:endParaRPr lang="en-US"/>
        </a:p>
      </dgm:t>
    </dgm:pt>
    <dgm:pt modelId="{A397F9C9-7925-4FF9-8295-88BF0F045CA8}" type="sibTrans" cxnId="{5334F3F7-6879-4FD6-8D58-00E2BFB57B16}">
      <dgm:prSet/>
      <dgm:spPr/>
      <dgm:t>
        <a:bodyPr/>
        <a:lstStyle/>
        <a:p>
          <a:endParaRPr lang="en-US"/>
        </a:p>
      </dgm:t>
    </dgm:pt>
    <dgm:pt modelId="{161DCE85-5328-4017-B2C9-4964861D618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Lunch</a:t>
          </a:r>
          <a:endParaRPr lang="en-US" sz="2000" dirty="0">
            <a:solidFill>
              <a:schemeClr val="tx1"/>
            </a:solidFill>
          </a:endParaRPr>
        </a:p>
      </dgm:t>
    </dgm:pt>
    <dgm:pt modelId="{3B9701FC-5F03-40E9-840E-202494BCE171}" type="parTrans" cxnId="{6CCAC9CF-0877-4ED1-9C64-51CFC5798305}">
      <dgm:prSet/>
      <dgm:spPr/>
      <dgm:t>
        <a:bodyPr/>
        <a:lstStyle/>
        <a:p>
          <a:endParaRPr lang="en-US"/>
        </a:p>
      </dgm:t>
    </dgm:pt>
    <dgm:pt modelId="{6079C037-F39D-4066-B4AF-0B0FF198ADD7}" type="sibTrans" cxnId="{6CCAC9CF-0877-4ED1-9C64-51CFC5798305}">
      <dgm:prSet/>
      <dgm:spPr/>
      <dgm:t>
        <a:bodyPr/>
        <a:lstStyle/>
        <a:p>
          <a:endParaRPr lang="en-US"/>
        </a:p>
      </dgm:t>
    </dgm:pt>
    <dgm:pt modelId="{810DB2A9-F795-4394-8DCE-57FCEDA9BF7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1:30-1:45 </a:t>
          </a:r>
        </a:p>
        <a:p>
          <a:r>
            <a:rPr lang="en-US" sz="2000" dirty="0" smtClean="0">
              <a:solidFill>
                <a:schemeClr val="tx1"/>
              </a:solidFill>
            </a:rPr>
            <a:t>ANY Resume</a:t>
          </a:r>
          <a:endParaRPr lang="en-US" sz="2000" dirty="0">
            <a:solidFill>
              <a:schemeClr val="tx1"/>
            </a:solidFill>
          </a:endParaRPr>
        </a:p>
      </dgm:t>
    </dgm:pt>
    <dgm:pt modelId="{7FE5C99A-428B-4E7E-B796-388956B5461B}" type="parTrans" cxnId="{A632A310-6ECA-4337-A760-D37A4AFB7F19}">
      <dgm:prSet/>
      <dgm:spPr/>
      <dgm:t>
        <a:bodyPr/>
        <a:lstStyle/>
        <a:p>
          <a:endParaRPr lang="en-US"/>
        </a:p>
      </dgm:t>
    </dgm:pt>
    <dgm:pt modelId="{6434FAFC-CB04-478A-BAA6-57D5FC9FF558}" type="sibTrans" cxnId="{A632A310-6ECA-4337-A760-D37A4AFB7F19}">
      <dgm:prSet/>
      <dgm:spPr/>
      <dgm:t>
        <a:bodyPr/>
        <a:lstStyle/>
        <a:p>
          <a:endParaRPr lang="en-US"/>
        </a:p>
      </dgm:t>
    </dgm:pt>
    <dgm:pt modelId="{5DC0A7D9-ACF2-40E0-BAA4-A174AB681EA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1:45-2:20:</a:t>
          </a:r>
        </a:p>
        <a:p>
          <a:r>
            <a:rPr lang="en-US" sz="2000" dirty="0" smtClean="0">
              <a:solidFill>
                <a:schemeClr val="tx1"/>
              </a:solidFill>
            </a:rPr>
            <a:t>Brainstorming resume content</a:t>
          </a:r>
          <a:endParaRPr lang="en-US" sz="2000" dirty="0">
            <a:solidFill>
              <a:schemeClr val="tx1"/>
            </a:solidFill>
          </a:endParaRPr>
        </a:p>
      </dgm:t>
    </dgm:pt>
    <dgm:pt modelId="{9DFF7FBA-B518-4FB8-B613-4873C317FF68}" type="parTrans" cxnId="{51752578-F7EB-47D8-8F08-8A13429F1D44}">
      <dgm:prSet/>
      <dgm:spPr/>
      <dgm:t>
        <a:bodyPr/>
        <a:lstStyle/>
        <a:p>
          <a:endParaRPr lang="en-US"/>
        </a:p>
      </dgm:t>
    </dgm:pt>
    <dgm:pt modelId="{1320E48D-B933-4ED3-8862-EEB532808E45}" type="sibTrans" cxnId="{51752578-F7EB-47D8-8F08-8A13429F1D44}">
      <dgm:prSet/>
      <dgm:spPr/>
      <dgm:t>
        <a:bodyPr/>
        <a:lstStyle/>
        <a:p>
          <a:endParaRPr lang="en-US"/>
        </a:p>
      </dgm:t>
    </dgm:pt>
    <dgm:pt modelId="{CBBCDDC9-F8CB-4973-A8B1-15D41BCC491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2:20-2:55 </a:t>
          </a:r>
        </a:p>
        <a:p>
          <a:r>
            <a:rPr lang="en-US" sz="2000" dirty="0" smtClean="0">
              <a:solidFill>
                <a:schemeClr val="tx1"/>
              </a:solidFill>
            </a:rPr>
            <a:t>Drafting resume</a:t>
          </a:r>
          <a:endParaRPr lang="en-US" sz="2000" dirty="0">
            <a:solidFill>
              <a:schemeClr val="tx1"/>
            </a:solidFill>
          </a:endParaRPr>
        </a:p>
      </dgm:t>
    </dgm:pt>
    <dgm:pt modelId="{63F78226-2779-4D5E-BBDD-65BE6646F5CF}" type="parTrans" cxnId="{1882877C-4EE9-4767-9698-3719D21C758A}">
      <dgm:prSet/>
      <dgm:spPr/>
      <dgm:t>
        <a:bodyPr/>
        <a:lstStyle/>
        <a:p>
          <a:endParaRPr lang="en-US"/>
        </a:p>
      </dgm:t>
    </dgm:pt>
    <dgm:pt modelId="{AD80F1A1-3928-403E-A027-5F946E9B0800}" type="sibTrans" cxnId="{1882877C-4EE9-4767-9698-3719D21C758A}">
      <dgm:prSet/>
      <dgm:spPr/>
      <dgm:t>
        <a:bodyPr/>
        <a:lstStyle/>
        <a:p>
          <a:endParaRPr lang="en-US"/>
        </a:p>
      </dgm:t>
    </dgm:pt>
    <dgm:pt modelId="{F3EA22C7-A6B4-4EE0-BBEC-0412B6A921A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2:55-3:20</a:t>
          </a:r>
        </a:p>
        <a:p>
          <a:r>
            <a:rPr lang="en-US" sz="2000" dirty="0" smtClean="0">
              <a:solidFill>
                <a:schemeClr val="tx1"/>
              </a:solidFill>
            </a:rPr>
            <a:t>Reviewing draft</a:t>
          </a:r>
          <a:endParaRPr lang="en-US" sz="2000" dirty="0">
            <a:solidFill>
              <a:schemeClr val="tx1"/>
            </a:solidFill>
          </a:endParaRPr>
        </a:p>
      </dgm:t>
    </dgm:pt>
    <dgm:pt modelId="{3AE50C02-6F0E-443C-88D7-399CF720FAAF}" type="parTrans" cxnId="{F07EC964-2AEC-49D0-8CAB-2D04B40646AD}">
      <dgm:prSet/>
      <dgm:spPr/>
      <dgm:t>
        <a:bodyPr/>
        <a:lstStyle/>
        <a:p>
          <a:endParaRPr lang="en-US"/>
        </a:p>
      </dgm:t>
    </dgm:pt>
    <dgm:pt modelId="{AB2E85BA-620A-453F-93A9-0BDF988E5600}" type="sibTrans" cxnId="{F07EC964-2AEC-49D0-8CAB-2D04B40646AD}">
      <dgm:prSet/>
      <dgm:spPr/>
      <dgm:t>
        <a:bodyPr/>
        <a:lstStyle/>
        <a:p>
          <a:endParaRPr lang="en-US"/>
        </a:p>
      </dgm:t>
    </dgm:pt>
    <dgm:pt modelId="{E9680120-85AE-475C-A761-3C9273E2AEA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10:20-11:00</a:t>
          </a:r>
        </a:p>
        <a:p>
          <a:r>
            <a:rPr lang="en-US" sz="2000" dirty="0" smtClean="0">
              <a:solidFill>
                <a:schemeClr val="tx1"/>
              </a:solidFill>
            </a:rPr>
            <a:t>Intro to Internships</a:t>
          </a:r>
          <a:endParaRPr lang="en-US" sz="2000" dirty="0">
            <a:solidFill>
              <a:schemeClr val="tx1"/>
            </a:solidFill>
          </a:endParaRPr>
        </a:p>
      </dgm:t>
    </dgm:pt>
    <dgm:pt modelId="{AEA6DBCA-7446-4721-B094-3ED64A07D74B}" type="sibTrans" cxnId="{54A6D72F-4D2F-4568-823D-1C73194F07C9}">
      <dgm:prSet/>
      <dgm:spPr/>
      <dgm:t>
        <a:bodyPr/>
        <a:lstStyle/>
        <a:p>
          <a:endParaRPr lang="en-US"/>
        </a:p>
      </dgm:t>
    </dgm:pt>
    <dgm:pt modelId="{F03BAC26-FC58-42C4-A9E5-73B1265146BF}" type="parTrans" cxnId="{54A6D72F-4D2F-4568-823D-1C73194F07C9}">
      <dgm:prSet/>
      <dgm:spPr/>
      <dgm:t>
        <a:bodyPr/>
        <a:lstStyle/>
        <a:p>
          <a:endParaRPr lang="en-US"/>
        </a:p>
      </dgm:t>
    </dgm:pt>
    <dgm:pt modelId="{2B316B86-C0AD-41D1-A8C6-F6677184716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11:30-11:50</a:t>
          </a:r>
        </a:p>
        <a:p>
          <a:r>
            <a:rPr lang="en-US" sz="2000" dirty="0" smtClean="0">
              <a:solidFill>
                <a:schemeClr val="tx1"/>
              </a:solidFill>
            </a:rPr>
            <a:t>Review example resumes</a:t>
          </a:r>
          <a:endParaRPr lang="en-US" sz="2000" dirty="0">
            <a:solidFill>
              <a:schemeClr val="tx1"/>
            </a:solidFill>
          </a:endParaRPr>
        </a:p>
      </dgm:t>
    </dgm:pt>
    <dgm:pt modelId="{B5C7D111-0CC3-442B-969C-3DCF3A9F780E}" type="parTrans" cxnId="{DB871751-8E39-46EE-8E1F-E4C9EFB861C9}">
      <dgm:prSet/>
      <dgm:spPr/>
      <dgm:t>
        <a:bodyPr/>
        <a:lstStyle/>
        <a:p>
          <a:endParaRPr lang="en-US"/>
        </a:p>
      </dgm:t>
    </dgm:pt>
    <dgm:pt modelId="{A9E43881-C6B7-4F35-8E56-7C06F1722679}" type="sibTrans" cxnId="{DB871751-8E39-46EE-8E1F-E4C9EFB861C9}">
      <dgm:prSet/>
      <dgm:spPr/>
      <dgm:t>
        <a:bodyPr/>
        <a:lstStyle/>
        <a:p>
          <a:endParaRPr lang="en-US"/>
        </a:p>
      </dgm:t>
    </dgm:pt>
    <dgm:pt modelId="{2B94CD82-D469-4AEB-91FF-BBBDEAA44C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3:20-4:00 </a:t>
          </a:r>
        </a:p>
        <a:p>
          <a:r>
            <a:rPr lang="en-US" sz="2000" dirty="0" smtClean="0">
              <a:solidFill>
                <a:schemeClr val="tx1"/>
              </a:solidFill>
            </a:rPr>
            <a:t>Closing rituals</a:t>
          </a:r>
          <a:endParaRPr lang="en-US" sz="2000" dirty="0">
            <a:solidFill>
              <a:schemeClr val="tx1"/>
            </a:solidFill>
          </a:endParaRPr>
        </a:p>
      </dgm:t>
    </dgm:pt>
    <dgm:pt modelId="{F53C9B12-8B3F-4B85-8448-F74C9AB7062E}" type="parTrans" cxnId="{550B1A9F-0DC9-44DF-9DC9-A9BF44BADE0D}">
      <dgm:prSet/>
      <dgm:spPr/>
      <dgm:t>
        <a:bodyPr/>
        <a:lstStyle/>
        <a:p>
          <a:endParaRPr lang="en-US"/>
        </a:p>
      </dgm:t>
    </dgm:pt>
    <dgm:pt modelId="{61176E1B-0163-4B2B-81A9-330CED0EF545}" type="sibTrans" cxnId="{550B1A9F-0DC9-44DF-9DC9-A9BF44BADE0D}">
      <dgm:prSet/>
      <dgm:spPr/>
      <dgm:t>
        <a:bodyPr/>
        <a:lstStyle/>
        <a:p>
          <a:endParaRPr lang="en-US"/>
        </a:p>
      </dgm:t>
    </dgm:pt>
    <dgm:pt modelId="{92584ABF-B629-4036-8114-B6C94E52EFFD}" type="pres">
      <dgm:prSet presAssocID="{F31BAD8B-F76B-4F2B-8C03-CC67079BE12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E710C6B-854C-43EC-86B8-6AC3B61024D7}" type="pres">
      <dgm:prSet presAssocID="{F5FBFECE-8A4A-489E-89AB-F443DD386156}" presName="compNode" presStyleCnt="0"/>
      <dgm:spPr/>
    </dgm:pt>
    <dgm:pt modelId="{A57016CD-D825-4924-8913-92654A33245C}" type="pres">
      <dgm:prSet presAssocID="{F5FBFECE-8A4A-489E-89AB-F443DD386156}" presName="dummyConnPt" presStyleCnt="0"/>
      <dgm:spPr/>
    </dgm:pt>
    <dgm:pt modelId="{8B5D2464-58D2-4146-A24D-3AD0E25E167B}" type="pres">
      <dgm:prSet presAssocID="{F5FBFECE-8A4A-489E-89AB-F443DD38615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DA209-2B1C-4BED-B337-F2D307B1602C}" type="pres">
      <dgm:prSet presAssocID="{2EFF022D-D36E-4EA7-8EFC-B1D0920D4F1B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2F720CE4-6AC5-40AF-BFB8-81EAA5A4D5C4}" type="pres">
      <dgm:prSet presAssocID="{E9680120-85AE-475C-A761-3C9273E2AEA3}" presName="compNode" presStyleCnt="0"/>
      <dgm:spPr/>
    </dgm:pt>
    <dgm:pt modelId="{A480E6D3-9FC4-4960-9402-16DCD32164BA}" type="pres">
      <dgm:prSet presAssocID="{E9680120-85AE-475C-A761-3C9273E2AEA3}" presName="dummyConnPt" presStyleCnt="0"/>
      <dgm:spPr/>
    </dgm:pt>
    <dgm:pt modelId="{4FC5AB2B-C504-4B55-B873-FBEA7D54E582}" type="pres">
      <dgm:prSet presAssocID="{E9680120-85AE-475C-A761-3C9273E2AEA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531D0-36CD-4D28-BC4C-AD246F0F63B2}" type="pres">
      <dgm:prSet presAssocID="{AEA6DBCA-7446-4721-B094-3ED64A07D74B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4A89B98D-B7F4-4BC1-AD1F-3784D1A8C18F}" type="pres">
      <dgm:prSet presAssocID="{7E50A44F-955D-4641-8F8A-67A30EC8F141}" presName="compNode" presStyleCnt="0"/>
      <dgm:spPr/>
    </dgm:pt>
    <dgm:pt modelId="{7209A250-99F7-48E8-867C-FDC1FEFBFCF4}" type="pres">
      <dgm:prSet presAssocID="{7E50A44F-955D-4641-8F8A-67A30EC8F141}" presName="dummyConnPt" presStyleCnt="0"/>
      <dgm:spPr/>
    </dgm:pt>
    <dgm:pt modelId="{A5F78C60-F583-4E77-BF23-3345A693D9ED}" type="pres">
      <dgm:prSet presAssocID="{7E50A44F-955D-4641-8F8A-67A30EC8F14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81206-BF09-44FF-A970-E588726D466F}" type="pres">
      <dgm:prSet presAssocID="{6B732106-5B46-4B58-BFAB-5C59449619AE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8904A3F6-B3C3-4DB5-9804-541DABF52946}" type="pres">
      <dgm:prSet presAssocID="{2B316B86-C0AD-41D1-A8C6-F66771847162}" presName="compNode" presStyleCnt="0"/>
      <dgm:spPr/>
    </dgm:pt>
    <dgm:pt modelId="{FE4729BA-475F-496C-AE0D-8A1CBA9E4372}" type="pres">
      <dgm:prSet presAssocID="{2B316B86-C0AD-41D1-A8C6-F66771847162}" presName="dummyConnPt" presStyleCnt="0"/>
      <dgm:spPr/>
    </dgm:pt>
    <dgm:pt modelId="{DB9E75D7-A21C-40FB-B4BB-5C200207900F}" type="pres">
      <dgm:prSet presAssocID="{2B316B86-C0AD-41D1-A8C6-F6677184716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7615D-3D6B-44F1-B3B0-B7B8C980DFE0}" type="pres">
      <dgm:prSet presAssocID="{A9E43881-C6B7-4F35-8E56-7C06F1722679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39C3FE17-1ABB-41D6-B001-E52EB2BB74BF}" type="pres">
      <dgm:prSet presAssocID="{19E40BE2-81D3-40B3-8024-CF44A2BB61EE}" presName="compNode" presStyleCnt="0"/>
      <dgm:spPr/>
    </dgm:pt>
    <dgm:pt modelId="{E949511D-4111-45A5-A737-EDA514C72A85}" type="pres">
      <dgm:prSet presAssocID="{19E40BE2-81D3-40B3-8024-CF44A2BB61EE}" presName="dummyConnPt" presStyleCnt="0"/>
      <dgm:spPr/>
    </dgm:pt>
    <dgm:pt modelId="{6FD8ABC1-C452-4777-966A-D50DCA72E1D8}" type="pres">
      <dgm:prSet presAssocID="{19E40BE2-81D3-40B3-8024-CF44A2BB61E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FA3E0-E289-4733-A5E3-C67795DD9F2D}" type="pres">
      <dgm:prSet presAssocID="{08F62162-FC28-464D-8E75-4E10A37E7ABD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A2364AEE-3429-4E04-91BC-7CCC406FC6DC}" type="pres">
      <dgm:prSet presAssocID="{9DF586F5-E785-4B62-ADE6-25F6473D894C}" presName="compNode" presStyleCnt="0"/>
      <dgm:spPr/>
    </dgm:pt>
    <dgm:pt modelId="{B44C1E12-B309-4CC7-8EE2-3E80CB412160}" type="pres">
      <dgm:prSet presAssocID="{9DF586F5-E785-4B62-ADE6-25F6473D894C}" presName="dummyConnPt" presStyleCnt="0"/>
      <dgm:spPr/>
    </dgm:pt>
    <dgm:pt modelId="{5BFEE576-EEEE-4B8D-9F73-2F301F35A314}" type="pres">
      <dgm:prSet presAssocID="{9DF586F5-E785-4B62-ADE6-25F6473D894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91681-3404-47AF-A7C2-A647EE19D182}" type="pres">
      <dgm:prSet presAssocID="{A397F9C9-7925-4FF9-8295-88BF0F045CA8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BCFE6283-B217-49B0-AEE6-F5398E5895F6}" type="pres">
      <dgm:prSet presAssocID="{161DCE85-5328-4017-B2C9-4964861D6185}" presName="compNode" presStyleCnt="0"/>
      <dgm:spPr/>
    </dgm:pt>
    <dgm:pt modelId="{8FFDE7E8-EDE6-4061-8F83-F1C927ABA475}" type="pres">
      <dgm:prSet presAssocID="{161DCE85-5328-4017-B2C9-4964861D6185}" presName="dummyConnPt" presStyleCnt="0"/>
      <dgm:spPr/>
    </dgm:pt>
    <dgm:pt modelId="{83657198-9D2F-4225-AC9E-19309F29D760}" type="pres">
      <dgm:prSet presAssocID="{161DCE85-5328-4017-B2C9-4964861D618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ABF5B-4250-4B77-8F80-BED5B196CC1C}" type="pres">
      <dgm:prSet presAssocID="{6079C037-F39D-4066-B4AF-0B0FF198ADD7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7E0B8726-EBC2-4998-A11A-70789DB69D4B}" type="pres">
      <dgm:prSet presAssocID="{810DB2A9-F795-4394-8DCE-57FCEDA9BF76}" presName="compNode" presStyleCnt="0"/>
      <dgm:spPr/>
    </dgm:pt>
    <dgm:pt modelId="{A7AC95BB-60F8-4164-87B5-CE5DC4101DB0}" type="pres">
      <dgm:prSet presAssocID="{810DB2A9-F795-4394-8DCE-57FCEDA9BF76}" presName="dummyConnPt" presStyleCnt="0"/>
      <dgm:spPr/>
    </dgm:pt>
    <dgm:pt modelId="{778062CA-35E3-4855-BFF0-56B3396E123A}" type="pres">
      <dgm:prSet presAssocID="{810DB2A9-F795-4394-8DCE-57FCEDA9BF7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BEFDC-7D35-46D9-BF08-4B25C9E531A7}" type="pres">
      <dgm:prSet presAssocID="{6434FAFC-CB04-478A-BAA6-57D5FC9FF558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A675A1D8-1471-4D01-B88F-D10797C39D39}" type="pres">
      <dgm:prSet presAssocID="{5DC0A7D9-ACF2-40E0-BAA4-A174AB681EA5}" presName="compNode" presStyleCnt="0"/>
      <dgm:spPr/>
    </dgm:pt>
    <dgm:pt modelId="{10190522-3CD0-4539-98E5-BA63B7D3D093}" type="pres">
      <dgm:prSet presAssocID="{5DC0A7D9-ACF2-40E0-BAA4-A174AB681EA5}" presName="dummyConnPt" presStyleCnt="0"/>
      <dgm:spPr/>
    </dgm:pt>
    <dgm:pt modelId="{8C861284-FC1F-4CE8-9AE3-91223D683F88}" type="pres">
      <dgm:prSet presAssocID="{5DC0A7D9-ACF2-40E0-BAA4-A174AB681EA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10B01-004E-4E09-8DCB-4F157E299266}" type="pres">
      <dgm:prSet presAssocID="{1320E48D-B933-4ED3-8862-EEB532808E45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1DB123CE-121F-4945-BD34-7C4F4A46A041}" type="pres">
      <dgm:prSet presAssocID="{CBBCDDC9-F8CB-4973-A8B1-15D41BCC4917}" presName="compNode" presStyleCnt="0"/>
      <dgm:spPr/>
    </dgm:pt>
    <dgm:pt modelId="{F55D5EF0-D917-4890-A2C3-392E1F682B1F}" type="pres">
      <dgm:prSet presAssocID="{CBBCDDC9-F8CB-4973-A8B1-15D41BCC4917}" presName="dummyConnPt" presStyleCnt="0"/>
      <dgm:spPr/>
    </dgm:pt>
    <dgm:pt modelId="{A1F2E2FA-D141-47E9-BB3D-27C38BA18125}" type="pres">
      <dgm:prSet presAssocID="{CBBCDDC9-F8CB-4973-A8B1-15D41BCC491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C5F07-E3D6-4EA0-B493-EDEC7FB6C435}" type="pres">
      <dgm:prSet presAssocID="{AD80F1A1-3928-403E-A027-5F946E9B0800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29989A56-5867-471B-939D-AEC20FB404AB}" type="pres">
      <dgm:prSet presAssocID="{F3EA22C7-A6B4-4EE0-BBEC-0412B6A921A5}" presName="compNode" presStyleCnt="0"/>
      <dgm:spPr/>
    </dgm:pt>
    <dgm:pt modelId="{EE0F285C-345D-44B7-8E51-3951B126986E}" type="pres">
      <dgm:prSet presAssocID="{F3EA22C7-A6B4-4EE0-BBEC-0412B6A921A5}" presName="dummyConnPt" presStyleCnt="0"/>
      <dgm:spPr/>
    </dgm:pt>
    <dgm:pt modelId="{EA0666B6-4A6F-4072-91E0-7F15BD7A068F}" type="pres">
      <dgm:prSet presAssocID="{F3EA22C7-A6B4-4EE0-BBEC-0412B6A921A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04C19-E8A4-4B83-AFFB-F77C6B6A2C17}" type="pres">
      <dgm:prSet presAssocID="{AB2E85BA-620A-453F-93A9-0BDF988E5600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ABA32E21-4AFE-4655-9938-1373678E60BB}" type="pres">
      <dgm:prSet presAssocID="{2B94CD82-D469-4AEB-91FF-BBBDEAA44CA0}" presName="compNode" presStyleCnt="0"/>
      <dgm:spPr/>
    </dgm:pt>
    <dgm:pt modelId="{CA5E1A2C-20E3-43AA-B20B-C2D40A22FEC9}" type="pres">
      <dgm:prSet presAssocID="{2B94CD82-D469-4AEB-91FF-BBBDEAA44CA0}" presName="dummyConnPt" presStyleCnt="0"/>
      <dgm:spPr/>
    </dgm:pt>
    <dgm:pt modelId="{D9C3DFC5-4D58-4C0E-BB1C-29654CDD3DAC}" type="pres">
      <dgm:prSet presAssocID="{2B94CD82-D469-4AEB-91FF-BBBDEAA44CA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6D72F-4D2F-4568-823D-1C73194F07C9}" srcId="{F31BAD8B-F76B-4F2B-8C03-CC67079BE12B}" destId="{E9680120-85AE-475C-A761-3C9273E2AEA3}" srcOrd="1" destOrd="0" parTransId="{F03BAC26-FC58-42C4-A9E5-73B1265146BF}" sibTransId="{AEA6DBCA-7446-4721-B094-3ED64A07D74B}"/>
    <dgm:cxn modelId="{5334F3F7-6879-4FD6-8D58-00E2BFB57B16}" srcId="{F31BAD8B-F76B-4F2B-8C03-CC67079BE12B}" destId="{9DF586F5-E785-4B62-ADE6-25F6473D894C}" srcOrd="5" destOrd="0" parTransId="{ED571E5E-BE1D-4D5A-990C-73AC0EFB1D0D}" sibTransId="{A397F9C9-7925-4FF9-8295-88BF0F045CA8}"/>
    <dgm:cxn modelId="{F4CA6566-0E88-450E-BC78-04061B93C021}" type="presOf" srcId="{2B94CD82-D469-4AEB-91FF-BBBDEAA44CA0}" destId="{D9C3DFC5-4D58-4C0E-BB1C-29654CDD3DAC}" srcOrd="0" destOrd="0" presId="urn:microsoft.com/office/officeart/2005/8/layout/bProcess4"/>
    <dgm:cxn modelId="{52DC8734-DC54-45CB-8443-9C6AB9F036F2}" type="presOf" srcId="{F5FBFECE-8A4A-489E-89AB-F443DD386156}" destId="{8B5D2464-58D2-4146-A24D-3AD0E25E167B}" srcOrd="0" destOrd="0" presId="urn:microsoft.com/office/officeart/2005/8/layout/bProcess4"/>
    <dgm:cxn modelId="{3DAB0DC7-9E75-4942-A603-BBD678AE741C}" srcId="{F31BAD8B-F76B-4F2B-8C03-CC67079BE12B}" destId="{F5FBFECE-8A4A-489E-89AB-F443DD386156}" srcOrd="0" destOrd="0" parTransId="{38A16241-DFED-4276-AC65-A76ACF7CD6E8}" sibTransId="{2EFF022D-D36E-4EA7-8EFC-B1D0920D4F1B}"/>
    <dgm:cxn modelId="{903AA1A8-6B92-44C4-9C39-FF06444E3755}" type="presOf" srcId="{AB2E85BA-620A-453F-93A9-0BDF988E5600}" destId="{5A604C19-E8A4-4B83-AFFB-F77C6B6A2C17}" srcOrd="0" destOrd="0" presId="urn:microsoft.com/office/officeart/2005/8/layout/bProcess4"/>
    <dgm:cxn modelId="{1882877C-4EE9-4767-9698-3719D21C758A}" srcId="{F31BAD8B-F76B-4F2B-8C03-CC67079BE12B}" destId="{CBBCDDC9-F8CB-4973-A8B1-15D41BCC4917}" srcOrd="9" destOrd="0" parTransId="{63F78226-2779-4D5E-BBDD-65BE6646F5CF}" sibTransId="{AD80F1A1-3928-403E-A027-5F946E9B0800}"/>
    <dgm:cxn modelId="{863BBDFA-0B1E-49DF-85DB-5796D2A73437}" type="presOf" srcId="{08F62162-FC28-464D-8E75-4E10A37E7ABD}" destId="{780FA3E0-E289-4733-A5E3-C67795DD9F2D}" srcOrd="0" destOrd="0" presId="urn:microsoft.com/office/officeart/2005/8/layout/bProcess4"/>
    <dgm:cxn modelId="{ADB63495-9D35-4A91-AA92-98C6F42049D5}" srcId="{F31BAD8B-F76B-4F2B-8C03-CC67079BE12B}" destId="{19E40BE2-81D3-40B3-8024-CF44A2BB61EE}" srcOrd="4" destOrd="0" parTransId="{E1EA528E-4E78-4BBC-B6A3-41E0A340CE0D}" sibTransId="{08F62162-FC28-464D-8E75-4E10A37E7ABD}"/>
    <dgm:cxn modelId="{6CCAC9CF-0877-4ED1-9C64-51CFC5798305}" srcId="{F31BAD8B-F76B-4F2B-8C03-CC67079BE12B}" destId="{161DCE85-5328-4017-B2C9-4964861D6185}" srcOrd="6" destOrd="0" parTransId="{3B9701FC-5F03-40E9-840E-202494BCE171}" sibTransId="{6079C037-F39D-4066-B4AF-0B0FF198ADD7}"/>
    <dgm:cxn modelId="{F95249A2-82BF-4A3A-BEE8-8D8D5E076451}" type="presOf" srcId="{6434FAFC-CB04-478A-BAA6-57D5FC9FF558}" destId="{F4BBEFDC-7D35-46D9-BF08-4B25C9E531A7}" srcOrd="0" destOrd="0" presId="urn:microsoft.com/office/officeart/2005/8/layout/bProcess4"/>
    <dgm:cxn modelId="{C83FE978-5082-4953-97BE-0CEF0F44893A}" type="presOf" srcId="{6079C037-F39D-4066-B4AF-0B0FF198ADD7}" destId="{972ABF5B-4250-4B77-8F80-BED5B196CC1C}" srcOrd="0" destOrd="0" presId="urn:microsoft.com/office/officeart/2005/8/layout/bProcess4"/>
    <dgm:cxn modelId="{DB871751-8E39-46EE-8E1F-E4C9EFB861C9}" srcId="{F31BAD8B-F76B-4F2B-8C03-CC67079BE12B}" destId="{2B316B86-C0AD-41D1-A8C6-F66771847162}" srcOrd="3" destOrd="0" parTransId="{B5C7D111-0CC3-442B-969C-3DCF3A9F780E}" sibTransId="{A9E43881-C6B7-4F35-8E56-7C06F1722679}"/>
    <dgm:cxn modelId="{E1D08EE5-0C13-4C16-B31A-F635A1FDD7F8}" type="presOf" srcId="{2B316B86-C0AD-41D1-A8C6-F66771847162}" destId="{DB9E75D7-A21C-40FB-B4BB-5C200207900F}" srcOrd="0" destOrd="0" presId="urn:microsoft.com/office/officeart/2005/8/layout/bProcess4"/>
    <dgm:cxn modelId="{EFF182E4-C3B9-421A-B299-83A978773DFA}" type="presOf" srcId="{A9E43881-C6B7-4F35-8E56-7C06F1722679}" destId="{C5E7615D-3D6B-44F1-B3B0-B7B8C980DFE0}" srcOrd="0" destOrd="0" presId="urn:microsoft.com/office/officeart/2005/8/layout/bProcess4"/>
    <dgm:cxn modelId="{B6BF048F-5E15-4297-9471-795BA7345527}" type="presOf" srcId="{810DB2A9-F795-4394-8DCE-57FCEDA9BF76}" destId="{778062CA-35E3-4855-BFF0-56B3396E123A}" srcOrd="0" destOrd="0" presId="urn:microsoft.com/office/officeart/2005/8/layout/bProcess4"/>
    <dgm:cxn modelId="{7EE86740-D1B8-4670-93FF-81FE14C2DEF9}" type="presOf" srcId="{2EFF022D-D36E-4EA7-8EFC-B1D0920D4F1B}" destId="{932DA209-2B1C-4BED-B337-F2D307B1602C}" srcOrd="0" destOrd="0" presId="urn:microsoft.com/office/officeart/2005/8/layout/bProcess4"/>
    <dgm:cxn modelId="{E62DE0F2-BA6D-41EE-9E4D-D6105296E6BA}" type="presOf" srcId="{AD80F1A1-3928-403E-A027-5F946E9B0800}" destId="{0C2C5F07-E3D6-4EA0-B493-EDEC7FB6C435}" srcOrd="0" destOrd="0" presId="urn:microsoft.com/office/officeart/2005/8/layout/bProcess4"/>
    <dgm:cxn modelId="{818D76BD-5959-4B22-A7BD-B9DEB8C12A2D}" type="presOf" srcId="{9DF586F5-E785-4B62-ADE6-25F6473D894C}" destId="{5BFEE576-EEEE-4B8D-9F73-2F301F35A314}" srcOrd="0" destOrd="0" presId="urn:microsoft.com/office/officeart/2005/8/layout/bProcess4"/>
    <dgm:cxn modelId="{3FB6A9D4-A5CE-47F1-9DE1-DA8685C7B505}" type="presOf" srcId="{E9680120-85AE-475C-A761-3C9273E2AEA3}" destId="{4FC5AB2B-C504-4B55-B873-FBEA7D54E582}" srcOrd="0" destOrd="0" presId="urn:microsoft.com/office/officeart/2005/8/layout/bProcess4"/>
    <dgm:cxn modelId="{E6AE732A-50EC-443B-85EE-1E4457E80178}" type="presOf" srcId="{19E40BE2-81D3-40B3-8024-CF44A2BB61EE}" destId="{6FD8ABC1-C452-4777-966A-D50DCA72E1D8}" srcOrd="0" destOrd="0" presId="urn:microsoft.com/office/officeart/2005/8/layout/bProcess4"/>
    <dgm:cxn modelId="{A632A310-6ECA-4337-A760-D37A4AFB7F19}" srcId="{F31BAD8B-F76B-4F2B-8C03-CC67079BE12B}" destId="{810DB2A9-F795-4394-8DCE-57FCEDA9BF76}" srcOrd="7" destOrd="0" parTransId="{7FE5C99A-428B-4E7E-B796-388956B5461B}" sibTransId="{6434FAFC-CB04-478A-BAA6-57D5FC9FF558}"/>
    <dgm:cxn modelId="{83857D0E-CB50-453A-BC4E-4D1FDF1F81FC}" type="presOf" srcId="{AEA6DBCA-7446-4721-B094-3ED64A07D74B}" destId="{438531D0-36CD-4D28-BC4C-AD246F0F63B2}" srcOrd="0" destOrd="0" presId="urn:microsoft.com/office/officeart/2005/8/layout/bProcess4"/>
    <dgm:cxn modelId="{F07EC964-2AEC-49D0-8CAB-2D04B40646AD}" srcId="{F31BAD8B-F76B-4F2B-8C03-CC67079BE12B}" destId="{F3EA22C7-A6B4-4EE0-BBEC-0412B6A921A5}" srcOrd="10" destOrd="0" parTransId="{3AE50C02-6F0E-443C-88D7-399CF720FAAF}" sibTransId="{AB2E85BA-620A-453F-93A9-0BDF988E5600}"/>
    <dgm:cxn modelId="{A02E11D0-BB0B-4608-9EF5-0141BB25F55D}" type="presOf" srcId="{A397F9C9-7925-4FF9-8295-88BF0F045CA8}" destId="{7DC91681-3404-47AF-A7C2-A647EE19D182}" srcOrd="0" destOrd="0" presId="urn:microsoft.com/office/officeart/2005/8/layout/bProcess4"/>
    <dgm:cxn modelId="{45034F65-C2BF-4752-A04B-4F78AB46F11F}" type="presOf" srcId="{6B732106-5B46-4B58-BFAB-5C59449619AE}" destId="{C3781206-BF09-44FF-A970-E588726D466F}" srcOrd="0" destOrd="0" presId="urn:microsoft.com/office/officeart/2005/8/layout/bProcess4"/>
    <dgm:cxn modelId="{2909A2D4-5354-49DF-971E-945A0562D48C}" type="presOf" srcId="{F31BAD8B-F76B-4F2B-8C03-CC67079BE12B}" destId="{92584ABF-B629-4036-8114-B6C94E52EFFD}" srcOrd="0" destOrd="0" presId="urn:microsoft.com/office/officeart/2005/8/layout/bProcess4"/>
    <dgm:cxn modelId="{51752578-F7EB-47D8-8F08-8A13429F1D44}" srcId="{F31BAD8B-F76B-4F2B-8C03-CC67079BE12B}" destId="{5DC0A7D9-ACF2-40E0-BAA4-A174AB681EA5}" srcOrd="8" destOrd="0" parTransId="{9DFF7FBA-B518-4FB8-B613-4873C317FF68}" sibTransId="{1320E48D-B933-4ED3-8862-EEB532808E45}"/>
    <dgm:cxn modelId="{F142A0C6-8B8A-4E16-BAD7-88F7DA38DCB4}" srcId="{F31BAD8B-F76B-4F2B-8C03-CC67079BE12B}" destId="{7E50A44F-955D-4641-8F8A-67A30EC8F141}" srcOrd="2" destOrd="0" parTransId="{7D56DECF-4809-4F99-9A19-0116035B09BF}" sibTransId="{6B732106-5B46-4B58-BFAB-5C59449619AE}"/>
    <dgm:cxn modelId="{EF7B069C-8D7E-4012-8A46-81ED03207879}" type="presOf" srcId="{F3EA22C7-A6B4-4EE0-BBEC-0412B6A921A5}" destId="{EA0666B6-4A6F-4072-91E0-7F15BD7A068F}" srcOrd="0" destOrd="0" presId="urn:microsoft.com/office/officeart/2005/8/layout/bProcess4"/>
    <dgm:cxn modelId="{E796D7AA-6392-48C5-A5DE-F10B62CF6842}" type="presOf" srcId="{7E50A44F-955D-4641-8F8A-67A30EC8F141}" destId="{A5F78C60-F583-4E77-BF23-3345A693D9ED}" srcOrd="0" destOrd="0" presId="urn:microsoft.com/office/officeart/2005/8/layout/bProcess4"/>
    <dgm:cxn modelId="{00C0ACDC-6C75-47FF-8479-A64E5DE9C82E}" type="presOf" srcId="{161DCE85-5328-4017-B2C9-4964861D6185}" destId="{83657198-9D2F-4225-AC9E-19309F29D760}" srcOrd="0" destOrd="0" presId="urn:microsoft.com/office/officeart/2005/8/layout/bProcess4"/>
    <dgm:cxn modelId="{EB6E9738-69AE-474B-B332-9C76C21419A7}" type="presOf" srcId="{1320E48D-B933-4ED3-8862-EEB532808E45}" destId="{CC110B01-004E-4E09-8DCB-4F157E299266}" srcOrd="0" destOrd="0" presId="urn:microsoft.com/office/officeart/2005/8/layout/bProcess4"/>
    <dgm:cxn modelId="{E30EAD62-8CAF-46D3-B971-8CF1DCBEC32B}" type="presOf" srcId="{CBBCDDC9-F8CB-4973-A8B1-15D41BCC4917}" destId="{A1F2E2FA-D141-47E9-BB3D-27C38BA18125}" srcOrd="0" destOrd="0" presId="urn:microsoft.com/office/officeart/2005/8/layout/bProcess4"/>
    <dgm:cxn modelId="{8D570B2C-3D3B-42AE-9BA2-6DDB21B921DE}" type="presOf" srcId="{5DC0A7D9-ACF2-40E0-BAA4-A174AB681EA5}" destId="{8C861284-FC1F-4CE8-9AE3-91223D683F88}" srcOrd="0" destOrd="0" presId="urn:microsoft.com/office/officeart/2005/8/layout/bProcess4"/>
    <dgm:cxn modelId="{550B1A9F-0DC9-44DF-9DC9-A9BF44BADE0D}" srcId="{F31BAD8B-F76B-4F2B-8C03-CC67079BE12B}" destId="{2B94CD82-D469-4AEB-91FF-BBBDEAA44CA0}" srcOrd="11" destOrd="0" parTransId="{F53C9B12-8B3F-4B85-8448-F74C9AB7062E}" sibTransId="{61176E1B-0163-4B2B-81A9-330CED0EF545}"/>
    <dgm:cxn modelId="{0E8B4B0E-1AEE-4629-B5F2-C0FF98A20180}" type="presParOf" srcId="{92584ABF-B629-4036-8114-B6C94E52EFFD}" destId="{EE710C6B-854C-43EC-86B8-6AC3B61024D7}" srcOrd="0" destOrd="0" presId="urn:microsoft.com/office/officeart/2005/8/layout/bProcess4"/>
    <dgm:cxn modelId="{5750DB12-435F-4578-80DC-6460C6AEE383}" type="presParOf" srcId="{EE710C6B-854C-43EC-86B8-6AC3B61024D7}" destId="{A57016CD-D825-4924-8913-92654A33245C}" srcOrd="0" destOrd="0" presId="urn:microsoft.com/office/officeart/2005/8/layout/bProcess4"/>
    <dgm:cxn modelId="{AD89E336-3B01-4640-86AE-C693DB4EE239}" type="presParOf" srcId="{EE710C6B-854C-43EC-86B8-6AC3B61024D7}" destId="{8B5D2464-58D2-4146-A24D-3AD0E25E167B}" srcOrd="1" destOrd="0" presId="urn:microsoft.com/office/officeart/2005/8/layout/bProcess4"/>
    <dgm:cxn modelId="{D0D2E81C-B3FC-4E74-9305-C5D70F6A4ADB}" type="presParOf" srcId="{92584ABF-B629-4036-8114-B6C94E52EFFD}" destId="{932DA209-2B1C-4BED-B337-F2D307B1602C}" srcOrd="1" destOrd="0" presId="urn:microsoft.com/office/officeart/2005/8/layout/bProcess4"/>
    <dgm:cxn modelId="{6EDAB7B2-A599-40C5-9473-71B65210F028}" type="presParOf" srcId="{92584ABF-B629-4036-8114-B6C94E52EFFD}" destId="{2F720CE4-6AC5-40AF-BFB8-81EAA5A4D5C4}" srcOrd="2" destOrd="0" presId="urn:microsoft.com/office/officeart/2005/8/layout/bProcess4"/>
    <dgm:cxn modelId="{82337802-4982-4572-B782-CB96F9582FCA}" type="presParOf" srcId="{2F720CE4-6AC5-40AF-BFB8-81EAA5A4D5C4}" destId="{A480E6D3-9FC4-4960-9402-16DCD32164BA}" srcOrd="0" destOrd="0" presId="urn:microsoft.com/office/officeart/2005/8/layout/bProcess4"/>
    <dgm:cxn modelId="{A17AB6AF-C088-4986-B2FC-14E7AB1EAE30}" type="presParOf" srcId="{2F720CE4-6AC5-40AF-BFB8-81EAA5A4D5C4}" destId="{4FC5AB2B-C504-4B55-B873-FBEA7D54E582}" srcOrd="1" destOrd="0" presId="urn:microsoft.com/office/officeart/2005/8/layout/bProcess4"/>
    <dgm:cxn modelId="{1244417B-EABD-481B-8802-AB62809D194E}" type="presParOf" srcId="{92584ABF-B629-4036-8114-B6C94E52EFFD}" destId="{438531D0-36CD-4D28-BC4C-AD246F0F63B2}" srcOrd="3" destOrd="0" presId="urn:microsoft.com/office/officeart/2005/8/layout/bProcess4"/>
    <dgm:cxn modelId="{6D4A22E8-749B-4D5C-BEB5-4E33A70699B3}" type="presParOf" srcId="{92584ABF-B629-4036-8114-B6C94E52EFFD}" destId="{4A89B98D-B7F4-4BC1-AD1F-3784D1A8C18F}" srcOrd="4" destOrd="0" presId="urn:microsoft.com/office/officeart/2005/8/layout/bProcess4"/>
    <dgm:cxn modelId="{237D3886-1E19-48AF-9384-06C8A8945F57}" type="presParOf" srcId="{4A89B98D-B7F4-4BC1-AD1F-3784D1A8C18F}" destId="{7209A250-99F7-48E8-867C-FDC1FEFBFCF4}" srcOrd="0" destOrd="0" presId="urn:microsoft.com/office/officeart/2005/8/layout/bProcess4"/>
    <dgm:cxn modelId="{49A67FD3-97E2-46FB-8E37-B63AA0E40A2C}" type="presParOf" srcId="{4A89B98D-B7F4-4BC1-AD1F-3784D1A8C18F}" destId="{A5F78C60-F583-4E77-BF23-3345A693D9ED}" srcOrd="1" destOrd="0" presId="urn:microsoft.com/office/officeart/2005/8/layout/bProcess4"/>
    <dgm:cxn modelId="{0C5337A2-EADD-4184-A441-DE39804FBD5A}" type="presParOf" srcId="{92584ABF-B629-4036-8114-B6C94E52EFFD}" destId="{C3781206-BF09-44FF-A970-E588726D466F}" srcOrd="5" destOrd="0" presId="urn:microsoft.com/office/officeart/2005/8/layout/bProcess4"/>
    <dgm:cxn modelId="{2BBAC5E6-6265-4D32-A096-3F1C5E6F2A48}" type="presParOf" srcId="{92584ABF-B629-4036-8114-B6C94E52EFFD}" destId="{8904A3F6-B3C3-4DB5-9804-541DABF52946}" srcOrd="6" destOrd="0" presId="urn:microsoft.com/office/officeart/2005/8/layout/bProcess4"/>
    <dgm:cxn modelId="{DDEFB598-E17A-44B4-91A3-550AD7ADB5D4}" type="presParOf" srcId="{8904A3F6-B3C3-4DB5-9804-541DABF52946}" destId="{FE4729BA-475F-496C-AE0D-8A1CBA9E4372}" srcOrd="0" destOrd="0" presId="urn:microsoft.com/office/officeart/2005/8/layout/bProcess4"/>
    <dgm:cxn modelId="{7C7E96E5-238A-46AD-B903-0AEBDD94DA1A}" type="presParOf" srcId="{8904A3F6-B3C3-4DB5-9804-541DABF52946}" destId="{DB9E75D7-A21C-40FB-B4BB-5C200207900F}" srcOrd="1" destOrd="0" presId="urn:microsoft.com/office/officeart/2005/8/layout/bProcess4"/>
    <dgm:cxn modelId="{722C995B-5D10-4F57-9494-D9A1AF6771DC}" type="presParOf" srcId="{92584ABF-B629-4036-8114-B6C94E52EFFD}" destId="{C5E7615D-3D6B-44F1-B3B0-B7B8C980DFE0}" srcOrd="7" destOrd="0" presId="urn:microsoft.com/office/officeart/2005/8/layout/bProcess4"/>
    <dgm:cxn modelId="{1F1A32B0-0772-403A-88CD-DCF7EFB89C4D}" type="presParOf" srcId="{92584ABF-B629-4036-8114-B6C94E52EFFD}" destId="{39C3FE17-1ABB-41D6-B001-E52EB2BB74BF}" srcOrd="8" destOrd="0" presId="urn:microsoft.com/office/officeart/2005/8/layout/bProcess4"/>
    <dgm:cxn modelId="{8B83AF67-E872-4437-9519-B78450A91B04}" type="presParOf" srcId="{39C3FE17-1ABB-41D6-B001-E52EB2BB74BF}" destId="{E949511D-4111-45A5-A737-EDA514C72A85}" srcOrd="0" destOrd="0" presId="urn:microsoft.com/office/officeart/2005/8/layout/bProcess4"/>
    <dgm:cxn modelId="{56AB5808-21C6-4E07-B7C5-4A4D971662DA}" type="presParOf" srcId="{39C3FE17-1ABB-41D6-B001-E52EB2BB74BF}" destId="{6FD8ABC1-C452-4777-966A-D50DCA72E1D8}" srcOrd="1" destOrd="0" presId="urn:microsoft.com/office/officeart/2005/8/layout/bProcess4"/>
    <dgm:cxn modelId="{9965B018-61D2-4E2C-8EDE-40165F42D833}" type="presParOf" srcId="{92584ABF-B629-4036-8114-B6C94E52EFFD}" destId="{780FA3E0-E289-4733-A5E3-C67795DD9F2D}" srcOrd="9" destOrd="0" presId="urn:microsoft.com/office/officeart/2005/8/layout/bProcess4"/>
    <dgm:cxn modelId="{6D525FF1-FA2F-441C-AA5E-2E655860862B}" type="presParOf" srcId="{92584ABF-B629-4036-8114-B6C94E52EFFD}" destId="{A2364AEE-3429-4E04-91BC-7CCC406FC6DC}" srcOrd="10" destOrd="0" presId="urn:microsoft.com/office/officeart/2005/8/layout/bProcess4"/>
    <dgm:cxn modelId="{9D5DF7B6-48C4-4ABF-B929-E35B59F67CB8}" type="presParOf" srcId="{A2364AEE-3429-4E04-91BC-7CCC406FC6DC}" destId="{B44C1E12-B309-4CC7-8EE2-3E80CB412160}" srcOrd="0" destOrd="0" presId="urn:microsoft.com/office/officeart/2005/8/layout/bProcess4"/>
    <dgm:cxn modelId="{61CAFD1F-0F01-4538-BDB2-7523ABA6C1BE}" type="presParOf" srcId="{A2364AEE-3429-4E04-91BC-7CCC406FC6DC}" destId="{5BFEE576-EEEE-4B8D-9F73-2F301F35A314}" srcOrd="1" destOrd="0" presId="urn:microsoft.com/office/officeart/2005/8/layout/bProcess4"/>
    <dgm:cxn modelId="{6B19421A-1F8D-47BE-8332-ACE6027038C4}" type="presParOf" srcId="{92584ABF-B629-4036-8114-B6C94E52EFFD}" destId="{7DC91681-3404-47AF-A7C2-A647EE19D182}" srcOrd="11" destOrd="0" presId="urn:microsoft.com/office/officeart/2005/8/layout/bProcess4"/>
    <dgm:cxn modelId="{43CAE682-B785-454A-8D01-08AA46CBABA4}" type="presParOf" srcId="{92584ABF-B629-4036-8114-B6C94E52EFFD}" destId="{BCFE6283-B217-49B0-AEE6-F5398E5895F6}" srcOrd="12" destOrd="0" presId="urn:microsoft.com/office/officeart/2005/8/layout/bProcess4"/>
    <dgm:cxn modelId="{5784789B-7E7D-40CD-9FE7-9C576C2ACD0E}" type="presParOf" srcId="{BCFE6283-B217-49B0-AEE6-F5398E5895F6}" destId="{8FFDE7E8-EDE6-4061-8F83-F1C927ABA475}" srcOrd="0" destOrd="0" presId="urn:microsoft.com/office/officeart/2005/8/layout/bProcess4"/>
    <dgm:cxn modelId="{838C576C-1AF7-4E11-BF4D-DF188016245F}" type="presParOf" srcId="{BCFE6283-B217-49B0-AEE6-F5398E5895F6}" destId="{83657198-9D2F-4225-AC9E-19309F29D760}" srcOrd="1" destOrd="0" presId="urn:microsoft.com/office/officeart/2005/8/layout/bProcess4"/>
    <dgm:cxn modelId="{DC31E166-FDD4-4AC7-919A-3E3DB2D7A046}" type="presParOf" srcId="{92584ABF-B629-4036-8114-B6C94E52EFFD}" destId="{972ABF5B-4250-4B77-8F80-BED5B196CC1C}" srcOrd="13" destOrd="0" presId="urn:microsoft.com/office/officeart/2005/8/layout/bProcess4"/>
    <dgm:cxn modelId="{1E879F20-434A-49BA-8734-992A8C329AD9}" type="presParOf" srcId="{92584ABF-B629-4036-8114-B6C94E52EFFD}" destId="{7E0B8726-EBC2-4998-A11A-70789DB69D4B}" srcOrd="14" destOrd="0" presId="urn:microsoft.com/office/officeart/2005/8/layout/bProcess4"/>
    <dgm:cxn modelId="{D501C878-0D1B-4D7D-977F-3819D0A2F52C}" type="presParOf" srcId="{7E0B8726-EBC2-4998-A11A-70789DB69D4B}" destId="{A7AC95BB-60F8-4164-87B5-CE5DC4101DB0}" srcOrd="0" destOrd="0" presId="urn:microsoft.com/office/officeart/2005/8/layout/bProcess4"/>
    <dgm:cxn modelId="{7183B06C-0B10-446C-859D-FA67CF9BEFCD}" type="presParOf" srcId="{7E0B8726-EBC2-4998-A11A-70789DB69D4B}" destId="{778062CA-35E3-4855-BFF0-56B3396E123A}" srcOrd="1" destOrd="0" presId="urn:microsoft.com/office/officeart/2005/8/layout/bProcess4"/>
    <dgm:cxn modelId="{E07456E0-5884-4C3A-83CB-90667DE2B5FD}" type="presParOf" srcId="{92584ABF-B629-4036-8114-B6C94E52EFFD}" destId="{F4BBEFDC-7D35-46D9-BF08-4B25C9E531A7}" srcOrd="15" destOrd="0" presId="urn:microsoft.com/office/officeart/2005/8/layout/bProcess4"/>
    <dgm:cxn modelId="{B266D508-944F-4B87-80B6-482D6A4FC55B}" type="presParOf" srcId="{92584ABF-B629-4036-8114-B6C94E52EFFD}" destId="{A675A1D8-1471-4D01-B88F-D10797C39D39}" srcOrd="16" destOrd="0" presId="urn:microsoft.com/office/officeart/2005/8/layout/bProcess4"/>
    <dgm:cxn modelId="{FC5BF1A0-D5EE-4F5C-8B99-58CA46F70C39}" type="presParOf" srcId="{A675A1D8-1471-4D01-B88F-D10797C39D39}" destId="{10190522-3CD0-4539-98E5-BA63B7D3D093}" srcOrd="0" destOrd="0" presId="urn:microsoft.com/office/officeart/2005/8/layout/bProcess4"/>
    <dgm:cxn modelId="{C839B8CB-FD68-494D-A190-5813CB80459D}" type="presParOf" srcId="{A675A1D8-1471-4D01-B88F-D10797C39D39}" destId="{8C861284-FC1F-4CE8-9AE3-91223D683F88}" srcOrd="1" destOrd="0" presId="urn:microsoft.com/office/officeart/2005/8/layout/bProcess4"/>
    <dgm:cxn modelId="{C2FC6EC2-F8CC-4949-9F6C-C33A683C50EB}" type="presParOf" srcId="{92584ABF-B629-4036-8114-B6C94E52EFFD}" destId="{CC110B01-004E-4E09-8DCB-4F157E299266}" srcOrd="17" destOrd="0" presId="urn:microsoft.com/office/officeart/2005/8/layout/bProcess4"/>
    <dgm:cxn modelId="{1C4DE509-75A7-4368-B11E-18F3B4DBE640}" type="presParOf" srcId="{92584ABF-B629-4036-8114-B6C94E52EFFD}" destId="{1DB123CE-121F-4945-BD34-7C4F4A46A041}" srcOrd="18" destOrd="0" presId="urn:microsoft.com/office/officeart/2005/8/layout/bProcess4"/>
    <dgm:cxn modelId="{39204614-7C83-4E64-90FC-ADFF1CB5D640}" type="presParOf" srcId="{1DB123CE-121F-4945-BD34-7C4F4A46A041}" destId="{F55D5EF0-D917-4890-A2C3-392E1F682B1F}" srcOrd="0" destOrd="0" presId="urn:microsoft.com/office/officeart/2005/8/layout/bProcess4"/>
    <dgm:cxn modelId="{06CDBC73-03B9-406A-B22C-208ED2600221}" type="presParOf" srcId="{1DB123CE-121F-4945-BD34-7C4F4A46A041}" destId="{A1F2E2FA-D141-47E9-BB3D-27C38BA18125}" srcOrd="1" destOrd="0" presId="urn:microsoft.com/office/officeart/2005/8/layout/bProcess4"/>
    <dgm:cxn modelId="{1945374E-675F-4939-A1FB-025365E7C285}" type="presParOf" srcId="{92584ABF-B629-4036-8114-B6C94E52EFFD}" destId="{0C2C5F07-E3D6-4EA0-B493-EDEC7FB6C435}" srcOrd="19" destOrd="0" presId="urn:microsoft.com/office/officeart/2005/8/layout/bProcess4"/>
    <dgm:cxn modelId="{4C7E8C5C-45D4-4560-AE8B-51F6AACE89AB}" type="presParOf" srcId="{92584ABF-B629-4036-8114-B6C94E52EFFD}" destId="{29989A56-5867-471B-939D-AEC20FB404AB}" srcOrd="20" destOrd="0" presId="urn:microsoft.com/office/officeart/2005/8/layout/bProcess4"/>
    <dgm:cxn modelId="{3782C1B7-EF2C-4AFE-92BC-B29BB144BA84}" type="presParOf" srcId="{29989A56-5867-471B-939D-AEC20FB404AB}" destId="{EE0F285C-345D-44B7-8E51-3951B126986E}" srcOrd="0" destOrd="0" presId="urn:microsoft.com/office/officeart/2005/8/layout/bProcess4"/>
    <dgm:cxn modelId="{4AF71D40-541D-47EB-994E-3A8482352DF1}" type="presParOf" srcId="{29989A56-5867-471B-939D-AEC20FB404AB}" destId="{EA0666B6-4A6F-4072-91E0-7F15BD7A068F}" srcOrd="1" destOrd="0" presId="urn:microsoft.com/office/officeart/2005/8/layout/bProcess4"/>
    <dgm:cxn modelId="{88A5A0C0-3181-4DFF-BF88-81F2462E08B4}" type="presParOf" srcId="{92584ABF-B629-4036-8114-B6C94E52EFFD}" destId="{5A604C19-E8A4-4B83-AFFB-F77C6B6A2C17}" srcOrd="21" destOrd="0" presId="urn:microsoft.com/office/officeart/2005/8/layout/bProcess4"/>
    <dgm:cxn modelId="{2A90B18C-6742-4B4F-B2D3-AFC1BCB8F1BD}" type="presParOf" srcId="{92584ABF-B629-4036-8114-B6C94E52EFFD}" destId="{ABA32E21-4AFE-4655-9938-1373678E60BB}" srcOrd="22" destOrd="0" presId="urn:microsoft.com/office/officeart/2005/8/layout/bProcess4"/>
    <dgm:cxn modelId="{F90AF575-52E5-4901-A47D-D15FCA3C74DD}" type="presParOf" srcId="{ABA32E21-4AFE-4655-9938-1373678E60BB}" destId="{CA5E1A2C-20E3-43AA-B20B-C2D40A22FEC9}" srcOrd="0" destOrd="0" presId="urn:microsoft.com/office/officeart/2005/8/layout/bProcess4"/>
    <dgm:cxn modelId="{E02F8AFA-0E12-4F7B-B52C-3142C8DD32C5}" type="presParOf" srcId="{ABA32E21-4AFE-4655-9938-1373678E60BB}" destId="{D9C3DFC5-4D58-4C0E-BB1C-29654CDD3DA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CD0A3097-9F99-4FA3-A271-16AC43FCA15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E3878FBE-3C95-431E-8756-44081578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6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56C38917-4DDA-4BAB-96F1-335343D8D70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505660"/>
            <a:ext cx="5660378" cy="3687031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75F68E39-A9F0-44F2-967D-912EACE9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</a:t>
            </a:r>
          </a:p>
          <a:p>
            <a:endParaRPr lang="en-US" dirty="0" smtClean="0"/>
          </a:p>
          <a:p>
            <a:r>
              <a:rPr lang="en-US" dirty="0" smtClean="0"/>
              <a:t>Something like, “Although we have</a:t>
            </a:r>
            <a:r>
              <a:rPr lang="en-US" baseline="0" dirty="0" smtClean="0"/>
              <a:t> different approaches to mentoring, we</a:t>
            </a:r>
            <a:r>
              <a:rPr lang="en-US" baseline="0" dirty="0"/>
              <a:t> </a:t>
            </a:r>
            <a:r>
              <a:rPr lang="en-US" baseline="0" dirty="0" smtClean="0"/>
              <a:t>realized that there are key elements to a mentoring program in order to make it successful. We’ve also found that when other organizations approach us for advice, they are often asking about how we do these three things: recruitment, training and support, and curriculum and engagement. Each of us is going to focus on one aspect, starting with Brian on recruitment…”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97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</a:p>
          <a:p>
            <a:endParaRPr lang="en-US" dirty="0" smtClean="0"/>
          </a:p>
          <a:p>
            <a:r>
              <a:rPr lang="en-US" dirty="0" smtClean="0"/>
              <a:t>KEY</a:t>
            </a:r>
            <a:r>
              <a:rPr lang="en-US" baseline="0" dirty="0" smtClean="0"/>
              <a:t> POINTS:</a:t>
            </a:r>
          </a:p>
          <a:p>
            <a:endParaRPr lang="en-US" baseline="0" dirty="0" smtClean="0"/>
          </a:p>
          <a:p>
            <a:pPr marL="288065" indent="-288065">
              <a:buAutoNum type="romanUcPeriod"/>
            </a:pPr>
            <a:r>
              <a:rPr lang="en-US" baseline="0" dirty="0" smtClean="0"/>
              <a:t>MENTOR RECRUITMENT HAPPENS YEAR ROUND (POST EVENT EMAILS, WEBSITE)</a:t>
            </a:r>
          </a:p>
          <a:p>
            <a:pPr marL="288065" indent="-288065">
              <a:buAutoNum type="romanUcPeriod"/>
            </a:pPr>
            <a:endParaRPr lang="en-US" baseline="0" dirty="0" smtClean="0"/>
          </a:p>
          <a:p>
            <a:pPr marL="288065" indent="-288065">
              <a:buAutoNum type="romanUcPeriod"/>
            </a:pPr>
            <a:r>
              <a:rPr lang="en-US" baseline="0" dirty="0" smtClean="0"/>
              <a:t>ONCE STUDENT RECRUITMENT ENDS , POST IT NOTE ROUGH MATCHING TO SEE WHAT OUR NEEDS ARE BASED ON INDUSTRIES STUDENTS REQUEST, AND # OF MENTORS IN THAT FIELD FROM LIST OF MENTORS.</a:t>
            </a:r>
          </a:p>
          <a:p>
            <a:pPr marL="288065" indent="-288065">
              <a:buAutoNum type="romanUcPeriod"/>
            </a:pPr>
            <a:endParaRPr lang="en-US" baseline="0" dirty="0" smtClean="0"/>
          </a:p>
          <a:p>
            <a:pPr marL="288065" indent="-288065">
              <a:buAutoNum type="romanUcPeriod"/>
            </a:pPr>
            <a:r>
              <a:rPr lang="en-US" baseline="0" dirty="0" smtClean="0"/>
              <a:t>HOW DO WE FIND THE EXTRA MENTORS NEEDED TO FILL THE GAP?</a:t>
            </a:r>
          </a:p>
          <a:p>
            <a:pPr marL="1209871" lvl="2" indent="-288065">
              <a:buAutoNum type="romanUcPeriod"/>
            </a:pPr>
            <a:r>
              <a:rPr lang="en-US" baseline="0" dirty="0" smtClean="0"/>
              <a:t>BOARD</a:t>
            </a:r>
          </a:p>
          <a:p>
            <a:pPr marL="1209871" lvl="2" indent="-288065">
              <a:buAutoNum type="romanUcPeriod"/>
            </a:pPr>
            <a:r>
              <a:rPr lang="en-US" baseline="0" dirty="0" smtClean="0"/>
              <a:t>ASSOCIATE BOARD</a:t>
            </a:r>
          </a:p>
          <a:p>
            <a:pPr marL="1209871" lvl="2" indent="-288065">
              <a:buAutoNum type="romanUcPeriod"/>
            </a:pPr>
            <a:r>
              <a:rPr lang="en-US" baseline="0" dirty="0" smtClean="0"/>
              <a:t>MENTORS (200+)</a:t>
            </a:r>
          </a:p>
          <a:p>
            <a:pPr marL="1209871" lvl="2" indent="-288065">
              <a:buAutoNum type="romanUcPeriod"/>
            </a:pPr>
            <a:r>
              <a:rPr lang="en-US" baseline="0" dirty="0" smtClean="0"/>
              <a:t>FAMILY AND FRIENDS</a:t>
            </a:r>
          </a:p>
          <a:p>
            <a:pPr marL="1209871" lvl="2" indent="-288065">
              <a:buAutoNum type="romanUcPeriod"/>
            </a:pPr>
            <a:r>
              <a:rPr lang="en-US" baseline="0" dirty="0" smtClean="0"/>
              <a:t>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84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5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0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7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07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6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65"/>
          <p:cNvSpPr>
            <a:spLocks noChangeArrowheads="1"/>
          </p:cNvSpPr>
          <p:nvPr/>
        </p:nvSpPr>
        <p:spPr bwMode="auto">
          <a:xfrm>
            <a:off x="4044746" y="9224376"/>
            <a:ext cx="3032329" cy="28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19" tIns="47459" rIns="94919" bIns="47459" anchor="b">
            <a:spAutoFit/>
          </a:bodyPr>
          <a:lstStyle/>
          <a:p>
            <a:pPr algn="r"/>
            <a:r>
              <a:rPr lang="en-US" sz="12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2531" name="Shape 26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31888" y="706438"/>
            <a:ext cx="4814887" cy="3611562"/>
          </a:xfrm>
          <a:noFill/>
          <a:ln>
            <a:noFill/>
          </a:ln>
        </p:spPr>
      </p:sp>
      <p:sp>
        <p:nvSpPr>
          <p:cNvPr id="22532" name="Shape 267"/>
          <p:cNvSpPr>
            <a:spLocks noGrp="1"/>
          </p:cNvSpPr>
          <p:nvPr>
            <p:ph type="body" idx="1"/>
          </p:nvPr>
        </p:nvSpPr>
        <p:spPr bwMode="auto">
          <a:xfrm>
            <a:off x="933782" y="4557997"/>
            <a:ext cx="5209513" cy="4241019"/>
          </a:xfrm>
          <a:noFill/>
        </p:spPr>
        <p:txBody>
          <a:bodyPr vert="horz" wrap="square" lIns="94919" tIns="47459" rIns="94919" bIns="47459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Samantha</a:t>
            </a:r>
          </a:p>
        </p:txBody>
      </p:sp>
      <p:sp>
        <p:nvSpPr>
          <p:cNvPr id="22533" name="Shape 26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44746" y="9224376"/>
            <a:ext cx="3032329" cy="2817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19" tIns="47459" rIns="94919" bIns="47459" anchor="b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11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65"/>
          <p:cNvSpPr>
            <a:spLocks noChangeArrowheads="1"/>
          </p:cNvSpPr>
          <p:nvPr/>
        </p:nvSpPr>
        <p:spPr bwMode="auto">
          <a:xfrm>
            <a:off x="4044746" y="9224376"/>
            <a:ext cx="3032329" cy="28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19" tIns="47459" rIns="94919" bIns="47459" anchor="b">
            <a:spAutoFit/>
          </a:bodyPr>
          <a:lstStyle/>
          <a:p>
            <a:pPr algn="r"/>
            <a:r>
              <a:rPr lang="en-US" sz="1200"/>
              <a:t>*</a:t>
            </a:r>
          </a:p>
        </p:txBody>
      </p:sp>
      <p:sp>
        <p:nvSpPr>
          <p:cNvPr id="22531" name="Shape 26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31888" y="706438"/>
            <a:ext cx="4814887" cy="3611562"/>
          </a:xfrm>
          <a:noFill/>
          <a:ln>
            <a:noFill/>
          </a:ln>
        </p:spPr>
      </p:sp>
      <p:sp>
        <p:nvSpPr>
          <p:cNvPr id="22532" name="Shape 267"/>
          <p:cNvSpPr>
            <a:spLocks noGrp="1"/>
          </p:cNvSpPr>
          <p:nvPr>
            <p:ph type="body" idx="1"/>
          </p:nvPr>
        </p:nvSpPr>
        <p:spPr bwMode="auto">
          <a:xfrm>
            <a:off x="933782" y="4557997"/>
            <a:ext cx="5209513" cy="4241019"/>
          </a:xfrm>
          <a:noFill/>
        </p:spPr>
        <p:txBody>
          <a:bodyPr vert="horz" wrap="square" lIns="94919" tIns="47459" rIns="94919" bIns="47459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Samantha</a:t>
            </a:r>
          </a:p>
        </p:txBody>
      </p:sp>
      <p:sp>
        <p:nvSpPr>
          <p:cNvPr id="22533" name="Shape 26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44746" y="9224376"/>
            <a:ext cx="3032329" cy="2817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19" tIns="47459" rIns="94919" bIns="47459" anchor="b">
            <a:sp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33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65"/>
          <p:cNvSpPr>
            <a:spLocks noChangeArrowheads="1"/>
          </p:cNvSpPr>
          <p:nvPr/>
        </p:nvSpPr>
        <p:spPr bwMode="auto">
          <a:xfrm>
            <a:off x="4044746" y="9224376"/>
            <a:ext cx="3032329" cy="28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19" tIns="47459" rIns="94919" bIns="47459" anchor="b">
            <a:spAutoFit/>
          </a:bodyPr>
          <a:lstStyle/>
          <a:p>
            <a:pPr algn="r"/>
            <a:r>
              <a:rPr lang="en-US" sz="120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22531" name="Shape 26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31888" y="706438"/>
            <a:ext cx="4814887" cy="3611562"/>
          </a:xfrm>
          <a:noFill/>
          <a:ln>
            <a:noFill/>
          </a:ln>
        </p:spPr>
      </p:sp>
      <p:sp>
        <p:nvSpPr>
          <p:cNvPr id="22532" name="Shape 267"/>
          <p:cNvSpPr>
            <a:spLocks noGrp="1"/>
          </p:cNvSpPr>
          <p:nvPr>
            <p:ph type="body" idx="1"/>
          </p:nvPr>
        </p:nvSpPr>
        <p:spPr bwMode="auto">
          <a:xfrm>
            <a:off x="933782" y="4557997"/>
            <a:ext cx="5209513" cy="4241019"/>
          </a:xfrm>
          <a:noFill/>
        </p:spPr>
        <p:txBody>
          <a:bodyPr vert="horz" wrap="square" lIns="94919" tIns="47459" rIns="94919" bIns="47459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Samantha</a:t>
            </a:r>
          </a:p>
        </p:txBody>
      </p:sp>
      <p:sp>
        <p:nvSpPr>
          <p:cNvPr id="22533" name="Shape 26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44746" y="9224376"/>
            <a:ext cx="3032329" cy="2817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19" tIns="47459" rIns="94919" bIns="47459" anchor="b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500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3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07">
              <a:defRPr/>
            </a:pPr>
            <a:r>
              <a:rPr lang="en-US" dirty="0" smtClean="0"/>
              <a:t>Samantha</a:t>
            </a:r>
          </a:p>
          <a:p>
            <a:pPr defTabSz="921807">
              <a:defRPr/>
            </a:pPr>
            <a:endParaRPr lang="en-US" dirty="0" smtClean="0"/>
          </a:p>
          <a:p>
            <a:pPr defTabSz="921807">
              <a:defRPr/>
            </a:pPr>
            <a:r>
              <a:rPr lang="en-US" dirty="0" smtClean="0"/>
              <a:t>30% new material; 70% practice and application</a:t>
            </a:r>
          </a:p>
          <a:p>
            <a:pPr algn="ctr"/>
            <a:r>
              <a:rPr lang="en-US" dirty="0" smtClean="0"/>
              <a:t>Example Workshop: Intro to Internships &amp; Resumes</a:t>
            </a:r>
          </a:p>
          <a:p>
            <a:r>
              <a:rPr lang="en-US" dirty="0" smtClean="0"/>
              <a:t>Fellows Hour</a:t>
            </a:r>
          </a:p>
          <a:p>
            <a:r>
              <a:rPr lang="en-US" dirty="0" smtClean="0"/>
              <a:t>10:00-10:20: Welcome, Goals, Agenda, and Recap from previous workshop</a:t>
            </a:r>
          </a:p>
          <a:p>
            <a:r>
              <a:rPr lang="en-US" dirty="0" smtClean="0"/>
              <a:t>10:20-11:00: Intro to Internships</a:t>
            </a:r>
          </a:p>
          <a:p>
            <a:r>
              <a:rPr lang="en-US" dirty="0" smtClean="0"/>
              <a:t>Mentor Coaches Join</a:t>
            </a:r>
          </a:p>
          <a:p>
            <a:r>
              <a:rPr lang="en-US" dirty="0" smtClean="0"/>
              <a:t>11:15-11:30: ANY Internship Search Process</a:t>
            </a:r>
          </a:p>
          <a:p>
            <a:r>
              <a:rPr lang="en-US" dirty="0" smtClean="0"/>
              <a:t>11:30-11:50: Reviewing example resumes for effectiveness and  discussing pros and cons or the style and tone</a:t>
            </a:r>
          </a:p>
          <a:p>
            <a:r>
              <a:rPr lang="en-US" dirty="0" smtClean="0"/>
              <a:t>11:50-12:10: Components of an Effective Resume</a:t>
            </a:r>
          </a:p>
          <a:p>
            <a:r>
              <a:rPr lang="en-US" dirty="0" smtClean="0"/>
              <a:t>12:10-12:30: Proofing Resumes</a:t>
            </a:r>
          </a:p>
          <a:p>
            <a:r>
              <a:rPr lang="en-US" dirty="0" smtClean="0"/>
              <a:t>12:30-1:30: Lunch</a:t>
            </a:r>
          </a:p>
          <a:p>
            <a:r>
              <a:rPr lang="en-US" dirty="0" smtClean="0"/>
              <a:t>1:30-1:45: ANY Resume guidelines</a:t>
            </a:r>
          </a:p>
          <a:p>
            <a:r>
              <a:rPr lang="en-US" dirty="0" smtClean="0"/>
              <a:t>1:45-2:20: Breakout groups on resume writing process then work in pairs on brainstorming content</a:t>
            </a:r>
          </a:p>
          <a:p>
            <a:r>
              <a:rPr lang="en-US" dirty="0" smtClean="0"/>
              <a:t>2:20-2:55: Draft Resume in pairs</a:t>
            </a:r>
          </a:p>
          <a:p>
            <a:r>
              <a:rPr lang="en-US" dirty="0" smtClean="0"/>
              <a:t>2:55-3:20: Review draft with a new Mentor Coach</a:t>
            </a:r>
          </a:p>
          <a:p>
            <a:r>
              <a:rPr lang="en-US" dirty="0" smtClean="0"/>
              <a:t>3:20-4:00: Closing rituals </a:t>
            </a:r>
          </a:p>
          <a:p>
            <a:pPr defTabSz="921807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6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1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98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2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8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5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07">
              <a:defRPr/>
            </a:pPr>
            <a:r>
              <a:rPr lang="en-US" i="0" dirty="0" smtClean="0"/>
              <a:t>Brian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484FA-A777-4D6D-98CD-1392227C327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DB421-CDD4-4665-9934-DD777BEA44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E39-A9F0-44F2-967D-912EACE9EB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6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21, 2016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99"/>
            <a:ext cx="3524693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ctrTitle"/>
          </p:nvPr>
        </p:nvSpPr>
        <p:spPr>
          <a:xfrm>
            <a:off x="592137" y="2198686"/>
            <a:ext cx="8153399" cy="5715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subTitle" idx="1"/>
          </p:nvPr>
        </p:nvSpPr>
        <p:spPr>
          <a:xfrm>
            <a:off x="592137" y="2741611"/>
            <a:ext cx="8153399" cy="4762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indent="-342900" algn="l" rtl="0">
              <a:lnSpc>
                <a:spcPct val="95000"/>
              </a:lnSpc>
              <a:spcBef>
                <a:spcPts val="2600"/>
              </a:spcBef>
              <a:spcAft>
                <a:spcPts val="130"/>
              </a:spcAft>
              <a:buClr>
                <a:schemeClr val="dk1"/>
              </a:buClr>
              <a:buSzPct val="99358"/>
              <a:buFont typeface="Arial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idx="2"/>
          </p:nvPr>
        </p:nvSpPr>
        <p:spPr>
          <a:xfrm>
            <a:off x="457200" y="1219200"/>
            <a:ext cx="8229600" cy="1974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lnSpc>
                <a:spcPct val="95000"/>
              </a:lnSpc>
              <a:spcBef>
                <a:spcPts val="2200"/>
              </a:spcBef>
              <a:spcAft>
                <a:spcPts val="110"/>
              </a:spcAft>
              <a:buSzPct val="98484"/>
              <a:buFont typeface="Arial"/>
              <a:buChar char="•"/>
              <a:defRPr sz="2200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230188" indent="-230188" algn="l" rtl="0">
              <a:lnSpc>
                <a:spcPct val="95000"/>
              </a:lnSpc>
              <a:spcBef>
                <a:spcPts val="900"/>
              </a:spcBef>
              <a:spcAft>
                <a:spcPts val="100"/>
              </a:spcAft>
              <a:buSzPct val="100000"/>
              <a:buFont typeface="Arial"/>
              <a:buChar char="•"/>
              <a:defRPr sz="2000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458788" indent="-230187" algn="l" rtl="0">
              <a:lnSpc>
                <a:spcPct val="95000"/>
              </a:lnSpc>
              <a:spcBef>
                <a:spcPts val="1080"/>
              </a:spcBef>
              <a:spcAft>
                <a:spcPts val="120"/>
              </a:spcAft>
              <a:buSzPct val="100694"/>
              <a:buFont typeface="Arial"/>
              <a:buChar char="•"/>
              <a:defRPr sz="2400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684213" indent="-227012" algn="l" rtl="0">
              <a:lnSpc>
                <a:spcPct val="95000"/>
              </a:lnSpc>
              <a:spcBef>
                <a:spcPts val="720"/>
              </a:spcBef>
              <a:spcAft>
                <a:spcPts val="80"/>
              </a:spcAft>
              <a:buSzPct val="98958"/>
              <a:buFont typeface="Arial"/>
              <a:buChar char="•"/>
              <a:defRPr sz="1600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912813" indent="-227012" algn="l" rtl="0">
              <a:lnSpc>
                <a:spcPct val="95000"/>
              </a:lnSpc>
              <a:spcBef>
                <a:spcPts val="720"/>
              </a:spcBef>
              <a:spcAft>
                <a:spcPts val="80"/>
              </a:spcAft>
              <a:buSzPct val="98958"/>
              <a:buFont typeface="Arial"/>
              <a:buChar char="•"/>
              <a:defRPr sz="1600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1370013" indent="-227012" algn="l" rtl="0">
              <a:lnSpc>
                <a:spcPct val="95000"/>
              </a:lnSpc>
              <a:spcBef>
                <a:spcPts val="720"/>
              </a:spcBef>
              <a:spcAft>
                <a:spcPts val="80"/>
              </a:spcAft>
              <a:buSzPct val="98958"/>
              <a:buFont typeface="Arial"/>
              <a:buChar char="•"/>
              <a:defRPr sz="1600">
                <a:solidFill>
                  <a:srgbClr val="595959"/>
                </a:solidFill>
              </a:defRPr>
            </a:lvl6pPr>
            <a:lvl7pPr marL="1827213" indent="-227013" algn="l" rtl="0">
              <a:lnSpc>
                <a:spcPct val="95000"/>
              </a:lnSpc>
              <a:spcBef>
                <a:spcPts val="720"/>
              </a:spcBef>
              <a:spcAft>
                <a:spcPts val="80"/>
              </a:spcAft>
              <a:buSzPct val="98958"/>
              <a:buFont typeface="Arial"/>
              <a:buChar char="•"/>
              <a:defRPr sz="1600">
                <a:solidFill>
                  <a:srgbClr val="595959"/>
                </a:solidFill>
              </a:defRPr>
            </a:lvl7pPr>
            <a:lvl8pPr marL="2284413" indent="-227013" algn="l" rtl="0">
              <a:lnSpc>
                <a:spcPct val="95000"/>
              </a:lnSpc>
              <a:spcBef>
                <a:spcPts val="720"/>
              </a:spcBef>
              <a:spcAft>
                <a:spcPts val="80"/>
              </a:spcAft>
              <a:buSzPct val="98958"/>
              <a:buFont typeface="Arial"/>
              <a:buChar char="•"/>
              <a:defRPr sz="1600">
                <a:solidFill>
                  <a:srgbClr val="595959"/>
                </a:solidFill>
              </a:defRPr>
            </a:lvl8pPr>
            <a:lvl9pPr marL="2741613" indent="-227013" algn="l" rtl="0">
              <a:lnSpc>
                <a:spcPct val="95000"/>
              </a:lnSpc>
              <a:spcBef>
                <a:spcPts val="720"/>
              </a:spcBef>
              <a:spcAft>
                <a:spcPts val="80"/>
              </a:spcAft>
              <a:buSzPct val="98958"/>
              <a:buFont typeface="Arial"/>
              <a:buChar char="•"/>
              <a:defRPr sz="1600">
                <a:solidFill>
                  <a:srgbClr val="595959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title" idx="3"/>
          </p:nvPr>
        </p:nvSpPr>
        <p:spPr>
          <a:xfrm>
            <a:off x="457200" y="361950"/>
            <a:ext cx="8229600" cy="4762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595959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6" name="Shape 6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hyperlink" Target="http://www.gmcacanada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gmcacanada.com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47" y="2755193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MENTORING FOR COLLEGE SUCCESS AND CAREER READINESS</a:t>
            </a:r>
          </a:p>
        </p:txBody>
      </p:sp>
      <p:pic>
        <p:nvPicPr>
          <p:cNvPr id="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68151"/>
            <a:ext cx="3143250" cy="4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:\Marketing\Logo\Final ANY Logo - Complete File\any america needs yo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9355" r="36093" b="26331"/>
          <a:stretch/>
        </p:blipFill>
        <p:spPr bwMode="auto">
          <a:xfrm>
            <a:off x="2286000" y="5745959"/>
            <a:ext cx="1067558" cy="111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35" y="5944791"/>
            <a:ext cx="1552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2400" y="121741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30 MINUTE VIRTUAL DISCUSSION ONCE A MONTH BETWEEN 1 MENTEE &amp;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USES SUGGESTED GUIDED ONLINE CURRICULUM FOR MONTHLY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TARGETED TO COLLEGE UPPERCLASSMAN 3 YRS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OFFICIAL PROGRAM RUNS FROM DECEMBER TO MAY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6484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KEY ELEMENTS OF A MENTORING PROGRAM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9366" r="54445"/>
          <a:stretch/>
        </p:blipFill>
        <p:spPr>
          <a:xfrm>
            <a:off x="-26894" y="929100"/>
            <a:ext cx="3671047" cy="52298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76282" y="1217413"/>
            <a:ext cx="6019800" cy="12526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RECRUITMENT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2866442"/>
            <a:ext cx="6019800" cy="13551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TRAINING &amp; SUPPORT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4633733"/>
            <a:ext cx="6019800" cy="13562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CURRICULUM &amp; ENGAGEMENT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7400"/>
            <a:ext cx="7467600" cy="2133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RECRUITMENT: CHICAGO SCHOLARS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0" y="5459730"/>
            <a:ext cx="9037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6131" y="1747049"/>
            <a:ext cx="2803208" cy="3000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STUDENT</a:t>
            </a:r>
            <a:r>
              <a:rPr lang="en-US" sz="1350" dirty="0"/>
              <a:t> </a:t>
            </a:r>
            <a:r>
              <a:rPr lang="en-US" sz="1350" b="1" dirty="0"/>
              <a:t>RECRUITMENT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09888" y="1108405"/>
            <a:ext cx="1236345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FIND MORE MENTORS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6233" y="2620420"/>
            <a:ext cx="1232535" cy="276999"/>
          </a:xfrm>
          <a:prstGeom prst="rect">
            <a:avLst/>
          </a:prstGeom>
          <a:solidFill>
            <a:srgbClr val="A66BD3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ORIENTATIONS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5291" y="5009695"/>
            <a:ext cx="384048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CAREER MENTORING PROGRAM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7465" y="3189721"/>
            <a:ext cx="2202180" cy="3000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BUILD CURRICULUM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2820" y="2188439"/>
            <a:ext cx="1266825" cy="30008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MATCHING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7208" y="4161064"/>
            <a:ext cx="914400" cy="7155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NOTIFY OF MATCH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27208" y="3626851"/>
            <a:ext cx="1051560" cy="41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BACKGROUND CHECK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575" y="697886"/>
            <a:ext cx="85344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ONGOING MENTOR RECRUITMENT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6131" y="92261"/>
            <a:ext cx="854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CAREER MENTORING PROGRAM TIMELINE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" y="5514974"/>
            <a:ext cx="90373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May-15    </a:t>
            </a:r>
            <a:r>
              <a:rPr lang="en-US" sz="1350" b="1" dirty="0"/>
              <a:t>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JUN</a:t>
            </a:r>
            <a:r>
              <a:rPr lang="en-US" sz="1350" b="1" dirty="0"/>
              <a:t>    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JUL    </a:t>
            </a:r>
            <a:r>
              <a:rPr lang="en-US" sz="1350" b="1" dirty="0"/>
              <a:t> 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AUG    </a:t>
            </a:r>
            <a:r>
              <a:rPr lang="en-US" sz="1350" b="1" dirty="0"/>
              <a:t>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SEP   </a:t>
            </a:r>
            <a:r>
              <a:rPr lang="en-US" sz="1350" b="1" dirty="0"/>
              <a:t>  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OCT   </a:t>
            </a:r>
            <a:r>
              <a:rPr lang="en-US" sz="1350" b="1" dirty="0"/>
              <a:t>  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NOV   </a:t>
            </a:r>
            <a:r>
              <a:rPr lang="en-US" sz="1350" b="1" dirty="0"/>
              <a:t> 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DEC   </a:t>
            </a:r>
            <a:r>
              <a:rPr lang="en-US" sz="1350" b="1" dirty="0"/>
              <a:t> 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JAN</a:t>
            </a:r>
            <a:r>
              <a:rPr lang="en-US" sz="1350" b="1" dirty="0"/>
              <a:t>     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FEB   </a:t>
            </a:r>
            <a:r>
              <a:rPr lang="en-US" sz="1350" b="1" dirty="0"/>
              <a:t> 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MAR</a:t>
            </a:r>
            <a:r>
              <a:rPr lang="en-US" sz="1350" b="1" dirty="0"/>
              <a:t>            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APR          MAY 16                                                                                         </a:t>
            </a:r>
            <a:r>
              <a:rPr lang="en-US" sz="1350" b="1" dirty="0"/>
              <a:t> </a:t>
            </a:r>
          </a:p>
        </p:txBody>
      </p:sp>
      <p:pic>
        <p:nvPicPr>
          <p:cNvPr id="14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12090"/>
            <a:ext cx="3143250" cy="4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2400" y="1217413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30 MINUTE VIRTUAL DISCUSSION ONCE A MONTH BETWEEN 1 MENTEE &amp;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USES SUGGESTED GUIDED ONLINE CURRICULUM FOR MONTHLY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TARGETED TO COLLEGE UPPERCLASSMAN &amp; RECENT COLLEGE GRADS (MAX 3 YRS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OFFICIAL PROGRAM RUNS FROM DECEMBER TO MAY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209800"/>
            <a:ext cx="7772400" cy="2209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TRAINING &amp; SUPPORT: </a:t>
            </a:r>
            <a:r>
              <a:rPr lang="en-US" sz="3600" b="1" dirty="0" err="1" smtClean="0">
                <a:solidFill>
                  <a:schemeClr val="tx1"/>
                </a:solidFill>
              </a:rPr>
              <a:t>iMENTOR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1: MENTOR ORIENTATION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5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35" y="6143625"/>
            <a:ext cx="1552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2: MATCHING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35" y="6143625"/>
            <a:ext cx="1552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STEP 3: FITTING MENTORS BUSY SCHEDULES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r="-391"/>
          <a:stretch/>
        </p:blipFill>
        <p:spPr>
          <a:xfrm>
            <a:off x="12700" y="1417638"/>
            <a:ext cx="4610100" cy="457786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28380" b="16133"/>
          <a:stretch/>
        </p:blipFill>
        <p:spPr>
          <a:xfrm>
            <a:off x="4572000" y="1417638"/>
            <a:ext cx="4597400" cy="4564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105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One Email per week		One In Person Meeting /Month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35" y="6143625"/>
            <a:ext cx="1552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5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4: GUIDED CURRICULUM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92238"/>
            <a:ext cx="8204200" cy="4614863"/>
          </a:xfrm>
          <a:prstGeom prst="rect">
            <a:avLst/>
          </a:prstGeom>
        </p:spPr>
      </p:pic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35" y="6143625"/>
            <a:ext cx="1552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8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STAFF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4" y="1417638"/>
            <a:ext cx="8385456" cy="4675477"/>
          </a:xfrm>
          <a:prstGeom prst="rect">
            <a:avLst/>
          </a:prstGeom>
        </p:spPr>
      </p:pic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35" y="6143625"/>
            <a:ext cx="1552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00100" y="2209800"/>
            <a:ext cx="7772400" cy="2133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CURRICULUM &amp; PROGRAM: ANY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POWER OF MENTORING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2811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CAREER DEVELOPMENT CURRICULUM</a:t>
            </a:r>
            <a:endParaRPr lang="en-US" sz="3600" dirty="0"/>
          </a:p>
        </p:txBody>
      </p:sp>
      <p:sp>
        <p:nvSpPr>
          <p:cNvPr id="4108" name="Shape 26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5700" bIns="45700">
            <a:spAutoFit/>
          </a:bodyPr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9" name="Teardrop 18"/>
          <p:cNvSpPr/>
          <p:nvPr/>
        </p:nvSpPr>
        <p:spPr>
          <a:xfrm rot="13485096" flipH="1">
            <a:off x="534823" y="3082891"/>
            <a:ext cx="907560" cy="912146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21" name="Picture 15" descr="http://www.google.com/url?sa=i&amp;source=images&amp;cd=&amp;ved=0CAUQjBw&amp;url=http%3A%2F%2Fipar-ng.org%2Fwp-content%2Fuploads%2F2014%2F10%2Fmentor.gif&amp;ei=blC1VM3BJZWmuQTogoLADA&amp;psig=AFQjCNGpnNjbfcVdq4XnVvX2c-gGckXtcQ&amp;ust=1421255150682296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1757"/>
            <a:ext cx="1194411" cy="119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ardrop 17"/>
          <p:cNvSpPr/>
          <p:nvPr/>
        </p:nvSpPr>
        <p:spPr>
          <a:xfrm rot="13485096" flipH="1">
            <a:off x="549695" y="1524047"/>
            <a:ext cx="907560" cy="912146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 rot="13485096" flipH="1">
            <a:off x="579269" y="4651378"/>
            <a:ext cx="907560" cy="912146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45" name="Picture 42" descr="http://www.gmcacanada.com/wp-content/uploads/2014/07/icon_5412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1" y="4684013"/>
            <a:ext cx="822495" cy="82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http://middletennessee.wish.org/~/media/085-000/312x214%20Icons/MAW_icon-vector-blue_02_people_312x214.ashx?w=312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5" y="1706072"/>
            <a:ext cx="933789" cy="6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8154" y="1447800"/>
            <a:ext cx="6750046" cy="1295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8154" y="3012613"/>
            <a:ext cx="6750046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08154" y="4572000"/>
            <a:ext cx="6750046" cy="1295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"/>
          <p:cNvSpPr txBox="1">
            <a:spLocks/>
          </p:cNvSpPr>
          <p:nvPr/>
        </p:nvSpPr>
        <p:spPr>
          <a:xfrm>
            <a:off x="1870868" y="1857978"/>
            <a:ext cx="623077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en-US" sz="3200" b="1" dirty="0" smtClean="0">
                <a:latin typeface="Calibri Light" panose="020F0302020204030204" pitchFamily="34" charset="0"/>
              </a:rPr>
              <a:t>Program Design</a:t>
            </a:r>
          </a:p>
        </p:txBody>
      </p:sp>
      <p:sp>
        <p:nvSpPr>
          <p:cNvPr id="23" name="Rectangle 2"/>
          <p:cNvSpPr txBox="1">
            <a:spLocks/>
          </p:cNvSpPr>
          <p:nvPr/>
        </p:nvSpPr>
        <p:spPr>
          <a:xfrm>
            <a:off x="1870868" y="3414092"/>
            <a:ext cx="62063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40000"/>
              </a:spcBef>
              <a:buClr>
                <a:srgbClr val="002960"/>
              </a:buClr>
              <a:defRPr/>
            </a:pPr>
            <a:r>
              <a:rPr lang="en-US" sz="3200" b="1" dirty="0" smtClean="0">
                <a:latin typeface="Calibri Light" panose="020F0302020204030204" pitchFamily="34" charset="0"/>
              </a:rPr>
              <a:t>Engaging</a:t>
            </a:r>
            <a:r>
              <a:rPr lang="en-US" sz="3200" b="1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r>
              <a:rPr lang="en-US" sz="3200" b="1" dirty="0" smtClean="0">
                <a:latin typeface="Calibri Light" panose="020F0302020204030204" pitchFamily="34" charset="0"/>
              </a:rPr>
              <a:t>Volunteers</a:t>
            </a:r>
            <a:endParaRPr lang="en-US" sz="3200" b="1" dirty="0">
              <a:latin typeface="Calibri Light" panose="020F0302020204030204" pitchFamily="34" charset="0"/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904999" y="4902774"/>
            <a:ext cx="655967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40000"/>
              </a:spcBef>
              <a:buClr>
                <a:srgbClr val="002960"/>
              </a:buClr>
              <a:defRPr/>
            </a:pPr>
            <a:r>
              <a:rPr lang="en-US" altLang="en-US" sz="3200" b="1" dirty="0" smtClean="0">
                <a:latin typeface="Calibri Light" panose="020F0302020204030204" pitchFamily="34" charset="0"/>
              </a:rPr>
              <a:t>Holistic Partnerships</a:t>
            </a:r>
          </a:p>
        </p:txBody>
      </p:sp>
      <p:pic>
        <p:nvPicPr>
          <p:cNvPr id="17" name="Picture 16" descr="M:\Marketing\Logo\Final ANY Logo - Complete File\any america needs you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9355" r="36093" b="26331"/>
          <a:stretch/>
        </p:blipFill>
        <p:spPr bwMode="auto">
          <a:xfrm>
            <a:off x="8040626" y="5867400"/>
            <a:ext cx="950974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522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 NEEDS</a:t>
            </a:r>
            <a:endParaRPr lang="en-US" sz="3600" dirty="0"/>
          </a:p>
        </p:txBody>
      </p:sp>
      <p:sp>
        <p:nvSpPr>
          <p:cNvPr id="4108" name="Shape 26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5700" bIns="45700">
            <a:spAutoFit/>
          </a:bodyPr>
          <a:lstStyle/>
          <a:p>
            <a:r>
              <a:rPr lang="en-US" sz="400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556251"/>
            <a:ext cx="4267200" cy="45675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339725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Select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limited information, media offers main exposure</a:t>
            </a:r>
          </a:p>
          <a:p>
            <a:pPr marL="571500" indent="-339725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Secure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struggle to communicate strengths and match employer needs, support is seen as too generic </a:t>
            </a:r>
          </a:p>
          <a:p>
            <a:pPr marL="571500" indent="-339725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Succeed </a:t>
            </a:r>
            <a:r>
              <a:rPr lang="en-US" sz="2400" dirty="0" smtClean="0">
                <a:solidFill>
                  <a:schemeClr val="tx1"/>
                </a:solidFill>
              </a:rPr>
              <a:t>– unwritten rules, no safe space to practice  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7392" y="6123800"/>
            <a:ext cx="2826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1175" lvl="0" algn="r" fontAlgn="base"/>
            <a:r>
              <a:rPr lang="en-US" sz="1200" dirty="0">
                <a:solidFill>
                  <a:prstClr val="white"/>
                </a:solidFill>
              </a:rPr>
              <a:t>Source: </a:t>
            </a:r>
            <a:r>
              <a:rPr lang="en-US" sz="1200" dirty="0" smtClean="0">
                <a:solidFill>
                  <a:prstClr val="white"/>
                </a:solidFill>
              </a:rPr>
              <a:t>BCG and ANY Survey 2013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/>
          <a:stretch/>
        </p:blipFill>
        <p:spPr>
          <a:xfrm>
            <a:off x="4267200" y="1371600"/>
            <a:ext cx="4661494" cy="4193381"/>
          </a:xfrm>
          <a:prstGeom prst="rect">
            <a:avLst/>
          </a:prstGeom>
        </p:spPr>
      </p:pic>
      <p:pic>
        <p:nvPicPr>
          <p:cNvPr id="8" name="Picture 7" descr="M:\Marketing\Logo\Final ANY Logo - Complete File\any america needs yo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9355" r="36093" b="26331"/>
          <a:stretch/>
        </p:blipFill>
        <p:spPr bwMode="auto">
          <a:xfrm>
            <a:off x="8040626" y="5867400"/>
            <a:ext cx="950974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411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EMPLOYER NEEDS</a:t>
            </a:r>
            <a:endParaRPr lang="en-US" sz="3600" dirty="0"/>
          </a:p>
        </p:txBody>
      </p:sp>
      <p:sp>
        <p:nvSpPr>
          <p:cNvPr id="4108" name="Shape 26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tIns="45700" bIns="45700">
            <a:spAutoFit/>
          </a:bodyPr>
          <a:lstStyle/>
          <a:p>
            <a:r>
              <a:rPr lang="en-US" sz="400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212273"/>
            <a:ext cx="4613564" cy="488372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8975" indent="-457200" fontAlgn="base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Work </a:t>
            </a:r>
            <a:r>
              <a:rPr lang="en-US" sz="2800" dirty="0">
                <a:solidFill>
                  <a:schemeClr val="tx1"/>
                </a:solidFill>
              </a:rPr>
              <a:t>in a </a:t>
            </a:r>
            <a:r>
              <a:rPr lang="en-US" sz="2800" b="1" dirty="0">
                <a:solidFill>
                  <a:schemeClr val="tx1"/>
                </a:solidFill>
              </a:rPr>
              <a:t>team structure</a:t>
            </a:r>
            <a:r>
              <a:rPr lang="en-US" sz="2800" dirty="0">
                <a:solidFill>
                  <a:schemeClr val="tx1"/>
                </a:solidFill>
              </a:rPr>
              <a:t>;</a:t>
            </a:r>
          </a:p>
          <a:p>
            <a:pPr marL="688975" indent="-457200" fontAlgn="base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Make </a:t>
            </a:r>
            <a:r>
              <a:rPr lang="en-US" sz="2800" b="1" dirty="0">
                <a:solidFill>
                  <a:schemeClr val="tx1"/>
                </a:solidFill>
              </a:rPr>
              <a:t>decisions </a:t>
            </a:r>
            <a:r>
              <a:rPr lang="en-US" sz="2800" dirty="0">
                <a:solidFill>
                  <a:schemeClr val="tx1"/>
                </a:solidFill>
              </a:rPr>
              <a:t>and solve problems; </a:t>
            </a:r>
          </a:p>
          <a:p>
            <a:pPr marL="688975" indent="-457200" fontAlgn="base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Communicate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verbally; </a:t>
            </a:r>
          </a:p>
          <a:p>
            <a:pPr marL="688975" indent="-457200" fontAlgn="base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P</a:t>
            </a:r>
            <a:r>
              <a:rPr lang="en-US" sz="2800" b="1" dirty="0" smtClean="0">
                <a:solidFill>
                  <a:schemeClr val="tx1"/>
                </a:solidFill>
              </a:rPr>
              <a:t>lan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organize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b="1" dirty="0">
                <a:solidFill>
                  <a:schemeClr val="tx1"/>
                </a:solidFill>
              </a:rPr>
              <a:t>prioritize</a:t>
            </a:r>
            <a:r>
              <a:rPr lang="en-US" sz="2800" dirty="0">
                <a:solidFill>
                  <a:schemeClr val="tx1"/>
                </a:solidFill>
              </a:rPr>
              <a:t> work;</a:t>
            </a:r>
          </a:p>
          <a:p>
            <a:pPr marL="688975" indent="-457200" fontAlgn="base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Obtain and </a:t>
            </a:r>
            <a:r>
              <a:rPr lang="en-US" sz="2800" b="1" dirty="0">
                <a:solidFill>
                  <a:schemeClr val="tx1"/>
                </a:solidFill>
              </a:rPr>
              <a:t>process information</a:t>
            </a:r>
            <a:r>
              <a:rPr lang="en-US" sz="2800" dirty="0">
                <a:solidFill>
                  <a:schemeClr val="tx1"/>
                </a:solidFill>
              </a:rPr>
              <a:t>;</a:t>
            </a:r>
          </a:p>
          <a:p>
            <a:pPr marL="511175" algn="r" fontAlgn="base"/>
            <a:endParaRPr lang="en-US" sz="1200" dirty="0" smtClean="0">
              <a:solidFill>
                <a:schemeClr val="tx1"/>
              </a:solidFill>
            </a:endParaRPr>
          </a:p>
          <a:p>
            <a:pPr marL="511175" algn="r" fontAlgn="base"/>
            <a:r>
              <a:rPr lang="en-US" sz="1200" dirty="0" smtClean="0">
                <a:solidFill>
                  <a:schemeClr val="tx1"/>
                </a:solidFill>
              </a:rPr>
              <a:t>Source: NACE </a:t>
            </a:r>
            <a:r>
              <a:rPr lang="en-US" sz="1200" dirty="0">
                <a:solidFill>
                  <a:schemeClr val="tx1"/>
                </a:solidFill>
              </a:rPr>
              <a:t>Job Outlook </a:t>
            </a:r>
            <a:r>
              <a:rPr lang="en-US" sz="1200" dirty="0" smtClean="0">
                <a:solidFill>
                  <a:schemeClr val="tx1"/>
                </a:solidFill>
              </a:rPr>
              <a:t>2015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1742" y="1896439"/>
            <a:ext cx="5473337" cy="4105003"/>
          </a:xfrm>
          <a:prstGeom prst="rect">
            <a:avLst/>
          </a:prstGeom>
        </p:spPr>
      </p:pic>
      <p:pic>
        <p:nvPicPr>
          <p:cNvPr id="7" name="Picture 6" descr="M:\Marketing\Logo\Final ANY Logo - Complete File\any america needs yo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9355" r="36093" b="26331"/>
          <a:stretch/>
        </p:blipFill>
        <p:spPr bwMode="auto">
          <a:xfrm>
            <a:off x="8040626" y="5867400"/>
            <a:ext cx="950974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770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ANY WORKSHOP TOPICS</a:t>
            </a:r>
            <a:endParaRPr lang="en-US" sz="3600" dirty="0"/>
          </a:p>
        </p:txBody>
      </p:sp>
      <p:sp>
        <p:nvSpPr>
          <p:cNvPr id="7" name="Teardrop 6"/>
          <p:cNvSpPr/>
          <p:nvPr/>
        </p:nvSpPr>
        <p:spPr>
          <a:xfrm rot="13432600" flipH="1">
            <a:off x="216693" y="288423"/>
            <a:ext cx="1393547" cy="1393547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8" descr="http://middletennessee.wish.org/~/media/085-000/312x214%20Icons/MAW_icon-vector-blue_02_people_312x214.ashx?w=312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7" y="516329"/>
            <a:ext cx="1312721" cy="89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257107" y="1921903"/>
            <a:ext cx="8305800" cy="6149376"/>
          </a:xfrm>
          <a:prstGeom prst="rect">
            <a:avLst/>
          </a:prstGeom>
        </p:spPr>
        <p:txBody>
          <a:bodyPr vert="horz" wrap="square" lIns="91440" tIns="45720" rIns="91440" bIns="45720" numCol="3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Career Interests</a:t>
            </a:r>
          </a:p>
          <a:p>
            <a:r>
              <a:rPr lang="en-US" sz="2000" dirty="0" smtClean="0"/>
              <a:t>Elevator Pitches</a:t>
            </a:r>
          </a:p>
          <a:p>
            <a:r>
              <a:rPr lang="en-US" sz="2000" dirty="0" smtClean="0"/>
              <a:t>Internships</a:t>
            </a:r>
          </a:p>
          <a:p>
            <a:r>
              <a:rPr lang="en-US" sz="2000" dirty="0" smtClean="0"/>
              <a:t>Resumes</a:t>
            </a:r>
          </a:p>
          <a:p>
            <a:r>
              <a:rPr lang="en-US" sz="2000" dirty="0" smtClean="0"/>
              <a:t>Professional Etiquette</a:t>
            </a:r>
          </a:p>
          <a:p>
            <a:r>
              <a:rPr lang="en-US" sz="2000" dirty="0" smtClean="0"/>
              <a:t>Networking</a:t>
            </a:r>
          </a:p>
          <a:p>
            <a:r>
              <a:rPr lang="en-US" sz="2000" dirty="0" smtClean="0"/>
              <a:t>Industry Panels</a:t>
            </a:r>
          </a:p>
          <a:p>
            <a:r>
              <a:rPr lang="en-US" sz="2000" dirty="0" smtClean="0"/>
              <a:t>SMART Goals</a:t>
            </a:r>
          </a:p>
          <a:p>
            <a:r>
              <a:rPr lang="en-US" sz="2000" dirty="0" smtClean="0"/>
              <a:t>Self-Advocacy </a:t>
            </a:r>
          </a:p>
          <a:p>
            <a:r>
              <a:rPr lang="en-US" sz="2000" dirty="0" smtClean="0"/>
              <a:t>Cover Letters</a:t>
            </a:r>
          </a:p>
          <a:p>
            <a:r>
              <a:rPr lang="en-US" sz="2000" dirty="0" smtClean="0"/>
              <a:t>Interviewing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Online Presence </a:t>
            </a:r>
          </a:p>
          <a:p>
            <a:r>
              <a:rPr lang="en-US" sz="2000" dirty="0" smtClean="0"/>
              <a:t>Financial Planning</a:t>
            </a:r>
          </a:p>
          <a:p>
            <a:r>
              <a:rPr lang="en-US" sz="2000" dirty="0" smtClean="0"/>
              <a:t>Time Management </a:t>
            </a:r>
          </a:p>
          <a:p>
            <a:r>
              <a:rPr lang="en-US" sz="2000" dirty="0" smtClean="0"/>
              <a:t>Interdependence</a:t>
            </a:r>
            <a:br>
              <a:rPr lang="en-US" sz="2000" dirty="0" smtClean="0"/>
            </a:br>
            <a:r>
              <a:rPr lang="en-US" sz="2000" dirty="0" smtClean="0"/>
              <a:t>Personal Board of Directors</a:t>
            </a:r>
          </a:p>
          <a:p>
            <a:r>
              <a:rPr lang="en-US" sz="2000" dirty="0" smtClean="0"/>
              <a:t>Public Speaking</a:t>
            </a:r>
          </a:p>
          <a:p>
            <a:r>
              <a:rPr lang="en-US" sz="2000" dirty="0" smtClean="0"/>
              <a:t>Building Resilience</a:t>
            </a:r>
          </a:p>
          <a:p>
            <a:r>
              <a:rPr lang="en-US" sz="2000" dirty="0" smtClean="0"/>
              <a:t>Unwritten Rules of the Workplace</a:t>
            </a:r>
          </a:p>
          <a:p>
            <a:r>
              <a:rPr lang="en-US" sz="2000" dirty="0" smtClean="0"/>
              <a:t>Presentations Communication Styles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Managing Up</a:t>
            </a:r>
          </a:p>
          <a:p>
            <a:r>
              <a:rPr lang="en-US" sz="2000" dirty="0" smtClean="0"/>
              <a:t>Leveraging Strengths </a:t>
            </a:r>
          </a:p>
          <a:p>
            <a:r>
              <a:rPr lang="en-US" sz="2000" dirty="0" smtClean="0"/>
              <a:t>Complex Decision Making </a:t>
            </a:r>
          </a:p>
          <a:p>
            <a:r>
              <a:rPr lang="en-US" sz="2000" dirty="0" smtClean="0"/>
              <a:t>Organizational Culture</a:t>
            </a:r>
          </a:p>
          <a:p>
            <a:r>
              <a:rPr lang="en-US" sz="2000" dirty="0" smtClean="0"/>
              <a:t>Emotional Intelligence </a:t>
            </a:r>
          </a:p>
          <a:p>
            <a:r>
              <a:rPr lang="en-US" sz="2000" dirty="0" smtClean="0"/>
              <a:t>Performance Evaluations</a:t>
            </a:r>
          </a:p>
          <a:p>
            <a:r>
              <a:rPr lang="en-US" sz="2000" dirty="0" smtClean="0"/>
              <a:t>Entrepreneurship </a:t>
            </a:r>
          </a:p>
          <a:p>
            <a:r>
              <a:rPr lang="en-US" sz="2000" dirty="0" smtClean="0"/>
              <a:t>Leadership</a:t>
            </a:r>
          </a:p>
          <a:p>
            <a:r>
              <a:rPr lang="en-US" sz="2000" dirty="0" smtClean="0"/>
              <a:t>Project Management</a:t>
            </a:r>
          </a:p>
          <a:p>
            <a:r>
              <a:rPr lang="en-US" sz="2000" dirty="0" smtClean="0"/>
              <a:t>Life After College</a:t>
            </a:r>
            <a:endParaRPr lang="en-US" sz="2000" dirty="0"/>
          </a:p>
        </p:txBody>
      </p:sp>
      <p:pic>
        <p:nvPicPr>
          <p:cNvPr id="9" name="Picture 8" descr="M:\Marketing\Logo\Final ANY Logo - Complete File\any america needs yo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9355" r="36093" b="26331"/>
          <a:stretch/>
        </p:blipFill>
        <p:spPr bwMode="auto">
          <a:xfrm>
            <a:off x="8040626" y="5867400"/>
            <a:ext cx="950974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ANY CURRICULUM: </a:t>
            </a:r>
            <a:br>
              <a:rPr lang="en-US" sz="3600" dirty="0" smtClean="0"/>
            </a:br>
            <a:r>
              <a:rPr lang="en-US" sz="3600" dirty="0" smtClean="0"/>
              <a:t>PRACTICE &amp; APPLICATION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6941669"/>
              </p:ext>
            </p:extLst>
          </p:nvPr>
        </p:nvGraphicFramePr>
        <p:xfrm>
          <a:off x="-62345" y="1403927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M:\Marketing\Logo\Final ANY Logo - Complete File\any america needs you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9355" r="36093" b="26331"/>
          <a:stretch/>
        </p:blipFill>
        <p:spPr bwMode="auto">
          <a:xfrm>
            <a:off x="8040626" y="5867400"/>
            <a:ext cx="950974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369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UTILIZING MENTOR COACHES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90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One-on-one and community support</a:t>
            </a:r>
          </a:p>
          <a:p>
            <a:r>
              <a:rPr lang="en-US" dirty="0" smtClean="0"/>
              <a:t>Panels</a:t>
            </a:r>
          </a:p>
          <a:p>
            <a:r>
              <a:rPr lang="en-US" dirty="0" smtClean="0"/>
              <a:t>Guest facilitation</a:t>
            </a:r>
          </a:p>
          <a:p>
            <a:r>
              <a:rPr lang="en-US" dirty="0" smtClean="0"/>
              <a:t>Industry knowledge</a:t>
            </a:r>
          </a:p>
          <a:p>
            <a:r>
              <a:rPr lang="en-US" dirty="0" smtClean="0"/>
              <a:t>Career exposure</a:t>
            </a:r>
          </a:p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5" name="Teardrop 4"/>
          <p:cNvSpPr/>
          <p:nvPr/>
        </p:nvSpPr>
        <p:spPr>
          <a:xfrm rot="13432600" flipH="1">
            <a:off x="136024" y="288423"/>
            <a:ext cx="1393547" cy="1393547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15" descr="http://www.google.com/url?sa=i&amp;source=images&amp;cd=&amp;ved=0CAUQjBw&amp;url=http%3A%2F%2Fipar-ng.org%2Fwp-content%2Fuploads%2F2014%2F10%2Fmentor.gif&amp;ei=blC1VM3BJZWmuQTogoLADA&amp;psig=AFQjCNGpnNjbfcVdq4XnVvX2c-gGckXtcQ&amp;ust=1421255150682296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89"/>
            <a:ext cx="1651414" cy="165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:\Marketing\Logo\Final ANY Logo - Complete File\any america needs you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9355" r="36093" b="26331"/>
          <a:stretch/>
        </p:blipFill>
        <p:spPr bwMode="auto">
          <a:xfrm>
            <a:off x="8040626" y="5867400"/>
            <a:ext cx="950974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2664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30 MINUTE VIRTUAL DISCUSSION ONCE A MONTH BETWEEN 1 MENTEE &amp;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USES SUGGESTED GUIDED ONLINE CURRICULUM FOR MONTHLY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TARGETED TO COLLEGE UPPERCLASSMAN &amp; RECENT COLLEGE GRADS (MAX 3 YRS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OFFICIAL PROGRAM RUNS FROM DECEMBER TO MAY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871" y="761999"/>
            <a:ext cx="885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SAMPLE TOPIC: CAREER MENTORING CURRICULUM: PAGE 1</a:t>
            </a:r>
            <a:r>
              <a:rPr lang="en-US" sz="2400" dirty="0" smtClean="0">
                <a:solidFill>
                  <a:schemeClr val="bg1"/>
                </a:solidFill>
              </a:rPr>
              <a:t>GE </a:t>
            </a:r>
            <a:r>
              <a:rPr lang="en-US" sz="3200" dirty="0" smtClean="0">
                <a:solidFill>
                  <a:schemeClr val="bg1"/>
                </a:solidFill>
              </a:rPr>
              <a:t>1)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40" y="1524000"/>
            <a:ext cx="8809410" cy="4457224"/>
          </a:xfrm>
          <a:prstGeom prst="rect">
            <a:avLst/>
          </a:prstGeom>
        </p:spPr>
      </p:pic>
      <p:pic>
        <p:nvPicPr>
          <p:cNvPr id="5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12090"/>
            <a:ext cx="3143250" cy="4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377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CHICAGO SCHOLARS CURRICULUM 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9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2664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30 MINUTE VIRTUAL DISCUSSION ONCE A MONTH BETWEEN 1 MENTEE &amp;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USES SUGGESTED GUIDED ONLINE CURRICULUM FOR MONTHLY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TARGETED TO COLLEGE UPPERCLASSMAN &amp; RECENT COLLEGE GRADS (MAX 3 YRS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OFFICIAL PROGRAM RUNS FROM DECEMBER TO MAY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SAMPLE TOPIC: CAREER MENTORING CURRICULUM: PAGE 2</a:t>
            </a:r>
            <a:r>
              <a:rPr lang="en-US" sz="2400" dirty="0" smtClean="0">
                <a:solidFill>
                  <a:schemeClr val="bg1"/>
                </a:solidFill>
              </a:rPr>
              <a:t>GE </a:t>
            </a:r>
            <a:r>
              <a:rPr lang="en-US" sz="3200" dirty="0" smtClean="0">
                <a:solidFill>
                  <a:schemeClr val="bg1"/>
                </a:solidFill>
              </a:rPr>
              <a:t>1)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" y="584775"/>
            <a:ext cx="8700655" cy="5621264"/>
          </a:xfrm>
          <a:prstGeom prst="rect">
            <a:avLst/>
          </a:prstGeom>
        </p:spPr>
      </p:pic>
      <p:pic>
        <p:nvPicPr>
          <p:cNvPr id="8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12090"/>
            <a:ext cx="3143250" cy="4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2" r="3863"/>
          <a:stretch/>
        </p:blipFill>
        <p:spPr>
          <a:xfrm>
            <a:off x="-129989" y="1524000"/>
            <a:ext cx="9273989" cy="459044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QUESTIONS?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24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ACTIVITY</a:t>
            </a:r>
            <a:endParaRPr lang="en-US" sz="36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4920" y="1347660"/>
            <a:ext cx="3931920" cy="4688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Share your biggest challenge with recruiting, training &amp; support, or curriculum and engagement.</a:t>
            </a:r>
          </a:p>
          <a:p>
            <a:r>
              <a:rPr lang="en-US" sz="2400" dirty="0" smtClean="0"/>
              <a:t>Discuss how you might implement one of the strategies discussed. </a:t>
            </a:r>
          </a:p>
          <a:p>
            <a:r>
              <a:rPr lang="en-US" sz="2400" dirty="0" smtClean="0"/>
              <a:t>Brainstorm ways you could collaborate with other organizations to achieve your goals.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8518" r="23319" b="17297"/>
          <a:stretch/>
        </p:blipFill>
        <p:spPr>
          <a:xfrm>
            <a:off x="228600" y="1356625"/>
            <a:ext cx="4545106" cy="46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2"/>
          <a:stretch/>
        </p:blipFill>
        <p:spPr>
          <a:xfrm>
            <a:off x="0" y="609600"/>
            <a:ext cx="9243551" cy="5458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8382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Chicago Scholars </a:t>
            </a:r>
            <a:r>
              <a:rPr lang="en-US" b="1" i="1" dirty="0" smtClean="0">
                <a:solidFill>
                  <a:schemeClr val="bg1"/>
                </a:solidFill>
              </a:rPr>
              <a:t>Mission: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uniquely </a:t>
            </a:r>
            <a:r>
              <a:rPr lang="en-US" b="1" i="1" dirty="0">
                <a:solidFill>
                  <a:schemeClr val="bg1"/>
                </a:solidFill>
              </a:rPr>
              <a:t>select, train, &amp; mentor academically ambitious students from under-resourced communities to complete college &amp; become the next generation of leaders who will transform their neighborhoods &amp; our city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12090"/>
            <a:ext cx="3143250" cy="4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2400" y="1217413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30 MINUTE VIRTUAL DISCUSSION ONCE A MONTH BETWEEN 1 MENTEE &amp;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USES SUGGESTED GUIDED ONLINE CURRICULUM FOR MONTHLY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TARGETED TO COLLEGE UPPERCLASSMAN &amp; RECENT COLLEGE GRADS (MAX 3 YRS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OFFICIAL PROGRAM RUNS FROM DECEMBER TO MAY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1306283"/>
            <a:ext cx="6019800" cy="12526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BRIAN SOCALL: CHICAGO SCHOLARS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BSOCALL@CHICAGOSCHOLARS.ORG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4329" y="2969259"/>
            <a:ext cx="6019800" cy="13551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BRENAN SMITH-EVANS: </a:t>
            </a:r>
            <a:r>
              <a:rPr lang="en-US" sz="2800" b="1" dirty="0" err="1" smtClean="0">
                <a:solidFill>
                  <a:schemeClr val="tx1"/>
                </a:solidFill>
              </a:rPr>
              <a:t>iMENTOR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BSMITHEVANS@IMENTOR.ORG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4329" y="4754297"/>
            <a:ext cx="6019800" cy="13562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CURRICULUM &amp; PROGRAM: ANY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SAMANTHA.ROBINSON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@AMERICANEEDSYOU.ORG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40458"/>
            <a:ext cx="5486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PRESENTER CONTACT INFO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6556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CHICAGO SCHOLARS 7 YEAR PROGRAM MODEL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80864"/>
            <a:ext cx="301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SCHOOL: 1 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680863"/>
            <a:ext cx="301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COLLEGE: 4 YEARS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5948" y="1680864"/>
            <a:ext cx="301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ALUMNI: 2 YEARS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1480" y="2156383"/>
            <a:ext cx="2302214" cy="3885554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8750" y="2667999"/>
            <a:ext cx="1979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COLLEGE COUNSELING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ADULT MENTORS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COHORT OF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r>
              <a:rPr lang="en-US" sz="1600" b="1" dirty="0" smtClean="0"/>
              <a:t>EARLY COLLEGE ADMISSIONS</a:t>
            </a:r>
            <a:endParaRPr lang="en-US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552214" y="2156384"/>
            <a:ext cx="2315186" cy="38855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50819" y="2621021"/>
            <a:ext cx="22568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PEER MENTORS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SOCIAL/EMOTIONAL SUPPORT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CAREER LEADERSHIP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r>
              <a:rPr lang="en-US" sz="1600" b="1" dirty="0" smtClean="0"/>
              <a:t>CAREER MENTORING</a:t>
            </a:r>
          </a:p>
          <a:p>
            <a:endParaRPr lang="en-US" sz="1600" b="1" dirty="0"/>
          </a:p>
          <a:p>
            <a:r>
              <a:rPr lang="en-US" sz="1600" b="1" dirty="0" smtClean="0"/>
              <a:t>JOB/INTERNSHIPS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7702" y="2156383"/>
            <a:ext cx="237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COLLEGE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ACCESS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5653" y="2142528"/>
            <a:ext cx="251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COLLEGE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SUCCESS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70293" y="2202873"/>
            <a:ext cx="2330361" cy="3809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92413" y="2202872"/>
            <a:ext cx="199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LEADERSHIP  &amp; CAREER SUCCESS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0400" y="2971102"/>
            <a:ext cx="2524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ALUMNI LEADERSHIP COUNCIL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CAREER LEADERSHIP DEVELOPMENT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CAREER 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r>
              <a:rPr lang="en-US" sz="1600" b="1" dirty="0" smtClean="0"/>
              <a:t>SUPPORTIVE NETWORK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12090"/>
            <a:ext cx="3143250" cy="4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CAREER MENTORING </a:t>
            </a:r>
            <a:br>
              <a:rPr lang="en-US" sz="3600" dirty="0" smtClean="0"/>
            </a:br>
            <a:r>
              <a:rPr lang="en-US" sz="3600" dirty="0" smtClean="0"/>
              <a:t>PROGRAM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4267200" cy="4525963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en-US" dirty="0"/>
              <a:t>30 </a:t>
            </a:r>
            <a:r>
              <a:rPr lang="en-US" dirty="0" smtClean="0"/>
              <a:t> minute virtual discussion once a month between 1 mentee &amp; mentor. Pairings are industry specific 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 smtClean="0"/>
              <a:t>Uses suggested guided online curriculum for monthly conversations 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 smtClean="0"/>
              <a:t>Targeted to college upperclassman &amp; recent college grads (max 3 </a:t>
            </a:r>
            <a:r>
              <a:rPr lang="en-US" dirty="0" err="1" smtClean="0"/>
              <a:t>yrs</a:t>
            </a:r>
            <a:r>
              <a:rPr lang="en-US" dirty="0" smtClean="0"/>
              <a:t> out) 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 smtClean="0"/>
              <a:t>Official program runs from December to May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 smtClean="0"/>
              <a:t>Application, resume, orientation, monthly reports required, job shadow/info interview required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6"/>
          <a:stretch/>
        </p:blipFill>
        <p:spPr>
          <a:xfrm>
            <a:off x="4495799" y="2209800"/>
            <a:ext cx="4441371" cy="2590800"/>
          </a:xfrm>
          <a:prstGeom prst="rect">
            <a:avLst/>
          </a:prstGeom>
        </p:spPr>
      </p:pic>
      <p:pic>
        <p:nvPicPr>
          <p:cNvPr id="6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12090"/>
            <a:ext cx="3143250" cy="4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629150"/>
            <a:ext cx="5614988" cy="11858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iMentor matches college graduates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one-on-one with low-income high school students in Chicago.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4514850"/>
            <a:ext cx="48577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29" y="6046134"/>
            <a:ext cx="1552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125" y="4573868"/>
            <a:ext cx="1550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598" y="5029201"/>
            <a:ext cx="1818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iMentor partners with schools and serves entire grades of students.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8158" y="4571497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06699"/>
                </a:solidFill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Curriculum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3314" y="5021387"/>
            <a:ext cx="2044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Mentors and mentees work through our college success curriculum in on our online platform and at events.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54" y="3544844"/>
            <a:ext cx="971550" cy="971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00850" y="4573868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06699"/>
                </a:solidFill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88865" y="5023758"/>
            <a:ext cx="198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An iMentor staff person facilitates the curriculum and supports the pair.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698" y="1119931"/>
            <a:ext cx="655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The </a:t>
            </a:r>
            <a:r>
              <a:rPr lang="en-US" sz="3600" dirty="0" err="1">
                <a:solidFill>
                  <a:schemeClr val="bg1"/>
                </a:solidFill>
                <a:latin typeface="Georgia" panose="02040502050405020303" pitchFamily="18" charset="0"/>
              </a:rPr>
              <a:t>iMentor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 Program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2" y="3500247"/>
            <a:ext cx="1000268" cy="10030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26440" y="3608779"/>
            <a:ext cx="1717261" cy="2072156"/>
            <a:chOff x="3526009" y="3737472"/>
            <a:chExt cx="2289681" cy="2762874"/>
          </a:xfrm>
        </p:grpSpPr>
        <p:sp>
          <p:nvSpPr>
            <p:cNvPr id="17" name="TextBox 16"/>
            <p:cNvSpPr txBox="1"/>
            <p:nvPr/>
          </p:nvSpPr>
          <p:spPr>
            <a:xfrm>
              <a:off x="3526009" y="5031948"/>
              <a:ext cx="213415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solidFill>
                    <a:srgbClr val="006699"/>
                  </a:solidFill>
                </a:defRPr>
              </a:lvl1pPr>
            </a:lstStyle>
            <a:p>
              <a:r>
                <a:rPr lang="en-US" sz="2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Mentors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28632" y="5638571"/>
              <a:ext cx="208705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Every student is matched with a mentor.</a:t>
              </a:r>
            </a:p>
          </p:txBody>
        </p:sp>
        <p:pic>
          <p:nvPicPr>
            <p:cNvPr id="21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932" y="3737472"/>
              <a:ext cx="2088317" cy="112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11" y="3598079"/>
            <a:ext cx="1211249" cy="9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29" y="6046134"/>
            <a:ext cx="1552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2400" y="121741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30 MINUTE VIRTUAL DISCUSSION ONCE A MONTH BETWEEN 1 MENTEE &amp;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USES SUGGESTED GUIDED ONLINE CURRICULUM FOR MONTHLY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TARGETED TO COLLEGE UPPERCLASSMAN 3 YRS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OFFICIAL PROGRAM RUNS FROM DECEMBER TO MAY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"/>
          <a:stretch/>
        </p:blipFill>
        <p:spPr>
          <a:xfrm>
            <a:off x="-121024" y="247556"/>
            <a:ext cx="9303122" cy="57137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21024" y="4800600"/>
            <a:ext cx="9493624" cy="1160692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38101" y="4953000"/>
            <a:ext cx="9130553" cy="310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itchFamily="34" charset="0"/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America Needs You fights for economic mobility for ambitious, first-generation college students.  We do this by providing transformative mentorship and intensive career development.</a:t>
            </a:r>
          </a:p>
          <a:p>
            <a:pPr marL="0" indent="0">
              <a:buNone/>
            </a:pPr>
            <a:endParaRPr lang="en-US" b="1" dirty="0">
              <a:latin typeface="Calibri Light" panose="020F0302020204030204" pitchFamily="34" charset="0"/>
            </a:endParaRPr>
          </a:p>
        </p:txBody>
      </p:sp>
      <p:pic>
        <p:nvPicPr>
          <p:cNvPr id="14" name="Picture 13" descr="M:\Marketing\Logo\Final ANY Logo - Complete File\any america needs yo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9355" r="36093" b="26331"/>
          <a:stretch/>
        </p:blipFill>
        <p:spPr bwMode="auto">
          <a:xfrm>
            <a:off x="8040626" y="5867400"/>
            <a:ext cx="950974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AMERICA NEEDS YOU PROGRAM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55133" y="1898073"/>
            <a:ext cx="4114800" cy="175259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22333" y="4242955"/>
            <a:ext cx="4114800" cy="175259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5133" y="4242955"/>
            <a:ext cx="4114800" cy="175259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22333" y="1905001"/>
            <a:ext cx="4114800" cy="175259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13485096" flipH="1">
            <a:off x="2019574" y="3778324"/>
            <a:ext cx="585916" cy="590189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ardrop 17"/>
          <p:cNvSpPr/>
          <p:nvPr/>
        </p:nvSpPr>
        <p:spPr>
          <a:xfrm rot="13485096" flipH="1">
            <a:off x="6218848" y="3778323"/>
            <a:ext cx="585916" cy="590189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Teardrop 18"/>
          <p:cNvSpPr/>
          <p:nvPr/>
        </p:nvSpPr>
        <p:spPr>
          <a:xfrm rot="13485096" flipH="1">
            <a:off x="6218848" y="1387867"/>
            <a:ext cx="585916" cy="590189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 rot="13485096" flipH="1">
            <a:off x="2019575" y="1387867"/>
            <a:ext cx="585916" cy="590189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1" name="Picture 8" descr="http://middletennessee.wish.org/~/media/085-000/312x214%20Icons/MAW_icon-vector-blue_02_people_312x214.ashx?w=312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41" y="1485391"/>
            <a:ext cx="577984" cy="3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http://www.google.com/url?sa=i&amp;source=images&amp;cd=&amp;ved=0CAUQjBw&amp;url=http%3A%2F%2Fipar-ng.org%2Fwp-content%2Fuploads%2F2014%2F10%2Fmentor.gif&amp;ei=blC1VM3BJZWmuQTogoLADA&amp;psig=AFQjCNGpnNjbfcVdq4XnVvX2c-gGckXtcQ&amp;ust=1421255150682296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0268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2" descr="http://www.gmcacanada.com/wp-content/uploads/2014/07/icon_54121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3" y="3717818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ttp://www.ipaa.com.au/images/iconsandsymbols/volunteer-icon.png%3Fsfvrsn%3D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62" y="3836969"/>
            <a:ext cx="484288" cy="4728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/>
          </p:cNvSpPr>
          <p:nvPr/>
        </p:nvSpPr>
        <p:spPr>
          <a:xfrm>
            <a:off x="548820" y="2288857"/>
            <a:ext cx="35274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en-US" sz="3200" b="1" dirty="0" smtClean="0">
                <a:latin typeface="Calibri Light" panose="020F0302020204030204" pitchFamily="34" charset="0"/>
              </a:rPr>
              <a:t>Intensive Career Development</a:t>
            </a:r>
            <a:endParaRPr lang="en-US" sz="3200" b="1" dirty="0">
              <a:latin typeface="Calibri Light" panose="020F0302020204030204" pitchFamily="34" charset="0"/>
            </a:endParaRPr>
          </a:p>
        </p:txBody>
      </p:sp>
      <p:sp>
        <p:nvSpPr>
          <p:cNvPr id="26" name="Rectangle 2"/>
          <p:cNvSpPr txBox="1">
            <a:spLocks/>
          </p:cNvSpPr>
          <p:nvPr/>
        </p:nvSpPr>
        <p:spPr>
          <a:xfrm>
            <a:off x="5516901" y="2302712"/>
            <a:ext cx="212566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spcBef>
                <a:spcPct val="40000"/>
              </a:spcBef>
              <a:buClr>
                <a:srgbClr val="002960"/>
              </a:buClr>
              <a:defRPr/>
            </a:pPr>
            <a:r>
              <a:rPr lang="en-US" sz="3200" b="1" dirty="0" smtClean="0">
                <a:latin typeface="Calibri Light" panose="020F0302020204030204" pitchFamily="34" charset="0"/>
              </a:rPr>
              <a:t>One-on-One Mentorship</a:t>
            </a:r>
            <a:endParaRPr lang="en-US" sz="3200" b="1" dirty="0">
              <a:latin typeface="Calibri Light" panose="020F0302020204030204" pitchFamily="34" charset="0"/>
            </a:endParaRPr>
          </a:p>
        </p:txBody>
      </p:sp>
      <p:sp>
        <p:nvSpPr>
          <p:cNvPr id="27" name="Rectangle 2"/>
          <p:cNvSpPr txBox="1">
            <a:spLocks/>
          </p:cNvSpPr>
          <p:nvPr/>
        </p:nvSpPr>
        <p:spPr bwMode="auto">
          <a:xfrm>
            <a:off x="352115" y="4873032"/>
            <a:ext cx="4038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40000"/>
              </a:spcBef>
              <a:buClr>
                <a:srgbClr val="002960"/>
              </a:buClr>
              <a:defRPr/>
            </a:pPr>
            <a:r>
              <a:rPr lang="en-US" altLang="en-US" sz="3200" b="1" dirty="0" smtClean="0">
                <a:latin typeface="Calibri Light" panose="020F0302020204030204" pitchFamily="34" charset="0"/>
              </a:rPr>
              <a:t>Robust Networks</a:t>
            </a:r>
          </a:p>
        </p:txBody>
      </p:sp>
      <p:sp>
        <p:nvSpPr>
          <p:cNvPr id="28" name="Rectangle 2"/>
          <p:cNvSpPr txBox="1">
            <a:spLocks/>
          </p:cNvSpPr>
          <p:nvPr/>
        </p:nvSpPr>
        <p:spPr bwMode="auto">
          <a:xfrm>
            <a:off x="4634477" y="4882514"/>
            <a:ext cx="40957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40000"/>
              </a:spcBef>
              <a:buClr>
                <a:srgbClr val="002960"/>
              </a:buClr>
              <a:defRPr/>
            </a:pPr>
            <a:r>
              <a:rPr lang="en-US" altLang="en-US" sz="3200" b="1" dirty="0" smtClean="0">
                <a:latin typeface="Calibri Light" panose="020F0302020204030204" pitchFamily="34" charset="0"/>
              </a:rPr>
              <a:t>Holistic Support</a:t>
            </a:r>
          </a:p>
        </p:txBody>
      </p:sp>
      <p:pic>
        <p:nvPicPr>
          <p:cNvPr id="29" name="Picture 28" descr="M:\Marketing\Logo\Final ANY Logo - Complete File\any america needs you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9355" r="36093" b="26331"/>
          <a:stretch/>
        </p:blipFill>
        <p:spPr bwMode="auto">
          <a:xfrm>
            <a:off x="8040626" y="5867400"/>
            <a:ext cx="950974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1209</Words>
  <Application>Microsoft Office PowerPoint</Application>
  <PresentationFormat>On-screen Show (4:3)</PresentationFormat>
  <Paragraphs>327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THE POWER OF MENTORING</vt:lpstr>
      <vt:lpstr>PowerPoint Presentation</vt:lpstr>
      <vt:lpstr>PowerPoint Presentation</vt:lpstr>
      <vt:lpstr>CAREER MENTORING  PROGRAM OVERVIEW</vt:lpstr>
      <vt:lpstr>PowerPoint Presentation</vt:lpstr>
      <vt:lpstr>PowerPoint Presentation</vt:lpstr>
      <vt:lpstr>PowerPoint Presentation</vt:lpstr>
      <vt:lpstr>AMERICA NEEDS YOU PROGRAM</vt:lpstr>
      <vt:lpstr>PowerPoint Presentation</vt:lpstr>
      <vt:lpstr>PowerPoint Presentation</vt:lpstr>
      <vt:lpstr>PowerPoint Presentation</vt:lpstr>
      <vt:lpstr>PowerPoint Presentation</vt:lpstr>
      <vt:lpstr>STEP 1: MENTOR ORIENTATION</vt:lpstr>
      <vt:lpstr>STEP 2: MATCHING</vt:lpstr>
      <vt:lpstr>STEP 3: FITTING MENTORS BUSY SCHEDULES</vt:lpstr>
      <vt:lpstr>STEP 4: GUIDED CURRICULUM</vt:lpstr>
      <vt:lpstr>STEP 5: STAFF SUPPORT</vt:lpstr>
      <vt:lpstr>PowerPoint Presentation</vt:lpstr>
      <vt:lpstr>CAREER DEVELOPMENT CURRICULUM</vt:lpstr>
      <vt:lpstr>STUDENT NEEDS</vt:lpstr>
      <vt:lpstr>EMPLOYER NEEDS</vt:lpstr>
      <vt:lpstr>ANY WORKSHOP TOPICS</vt:lpstr>
      <vt:lpstr>ANY CURRICULUM:  PRACTICE &amp; APPLICATION</vt:lpstr>
      <vt:lpstr>UTILIZING MENTOR COACHES</vt:lpstr>
      <vt:lpstr>CHICAGO SCHOLARS CURRICULUM  </vt:lpstr>
      <vt:lpstr>PowerPoint Presentation</vt:lpstr>
      <vt:lpstr>QUESTIONS?</vt:lpstr>
      <vt:lpstr>ACTIVITY</vt:lpstr>
      <vt:lpstr>PowerPoint Presentation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 Nelson</cp:lastModifiedBy>
  <cp:revision>66</cp:revision>
  <cp:lastPrinted>2016-07-20T20:16:17Z</cp:lastPrinted>
  <dcterms:created xsi:type="dcterms:W3CDTF">2013-05-22T15:51:51Z</dcterms:created>
  <dcterms:modified xsi:type="dcterms:W3CDTF">2016-07-22T23:20:35Z</dcterms:modified>
</cp:coreProperties>
</file>